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71" r:id="rId5"/>
    <p:sldId id="269" r:id="rId6"/>
    <p:sldId id="265" r:id="rId7"/>
    <p:sldId id="272" r:id="rId8"/>
    <p:sldId id="259" r:id="rId9"/>
    <p:sldId id="260" r:id="rId10"/>
    <p:sldId id="261" r:id="rId11"/>
    <p:sldId id="262" r:id="rId12"/>
    <p:sldId id="263" r:id="rId13"/>
    <p:sldId id="273" r:id="rId14"/>
    <p:sldId id="274" r:id="rId15"/>
    <p:sldId id="275" r:id="rId16"/>
    <p:sldId id="266" r:id="rId17"/>
    <p:sldId id="276" r:id="rId18"/>
    <p:sldId id="267" r:id="rId19"/>
    <p:sldId id="277" r:id="rId20"/>
    <p:sldId id="26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9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djrosen@newsomeassociates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l.dropboxusercontent.com/u/6715575/ASE%20Writing%20Videos%2010.22.13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ocs.google.com/document/d/1B9_b_rWsMMzZlq1gE003c9kj_KthZo5XJqFr2szvJ8g/edit?usp=sharin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t.ly/1jKrqDh" TargetMode="External"/><Relationship Id="rId3" Type="http://schemas.openxmlformats.org/officeDocument/2006/relationships/hyperlink" Target="http://wiki.literacytent.org/index.php/Using_Video_with_Adult_Learners_-_Links_&amp;_Resource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ducation-portal.com/academy/lesson/how-to-write-a-great-argument.html%23lesson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lots.org/Brenna/Brenna.html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ducation-portal.com/academy/lesson/what-is-a-dangling-modifier.html%23lesson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ZMUUPUU_Ev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djrosen@newsomeassociates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ewsomeassociates.com" TargetMode="External"/><Relationship Id="rId3" Type="http://schemas.openxmlformats.org/officeDocument/2006/relationships/hyperlink" Target="http://mlots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625231"/>
            <a:ext cx="6762749" cy="2676769"/>
          </a:xfrm>
        </p:spPr>
        <p:txBody>
          <a:bodyPr/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Web</a:t>
            </a:r>
            <a:r>
              <a:rPr lang="en-US" sz="4000" dirty="0"/>
              <a:t>-</a:t>
            </a:r>
            <a:r>
              <a:rPr lang="en-US" sz="4000" dirty="0" smtClean="0"/>
              <a:t>based Writing Instruction </a:t>
            </a:r>
            <a:r>
              <a:rPr lang="en-US" sz="4000" dirty="0"/>
              <a:t>and </a:t>
            </a:r>
            <a:r>
              <a:rPr lang="en-US" sz="4000" dirty="0" smtClean="0"/>
              <a:t>Professional Development Videos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603625"/>
            <a:ext cx="6762749" cy="276224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800" dirty="0" smtClean="0"/>
              <a:t>MCAE 2014 </a:t>
            </a:r>
            <a:r>
              <a:rPr lang="en-US" sz="2800" dirty="0" smtClean="0"/>
              <a:t>Network</a:t>
            </a:r>
            <a:r>
              <a:rPr lang="en-US" sz="2800" dirty="0" smtClean="0"/>
              <a:t> </a:t>
            </a:r>
            <a:r>
              <a:rPr lang="en-US" sz="2800" dirty="0" smtClean="0"/>
              <a:t>Conference </a:t>
            </a:r>
          </a:p>
          <a:p>
            <a:pPr algn="ctr"/>
            <a:r>
              <a:rPr lang="en-US" sz="2800" dirty="0" smtClean="0"/>
              <a:t>April 4,  2014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David J. Rosen, </a:t>
            </a:r>
            <a:r>
              <a:rPr lang="en-US" sz="2800" dirty="0" err="1" smtClean="0"/>
              <a:t>Ed.D</a:t>
            </a:r>
            <a:endParaRPr lang="en-US" sz="2800" dirty="0" smtClean="0"/>
          </a:p>
          <a:p>
            <a:pPr algn="ctr"/>
            <a:r>
              <a:rPr lang="en-US" sz="2800" dirty="0" smtClean="0"/>
              <a:t>President, Newsome Associates</a:t>
            </a:r>
          </a:p>
          <a:p>
            <a:pPr algn="ctr"/>
            <a:r>
              <a:rPr lang="en-US" sz="2800" dirty="0" smtClean="0">
                <a:hlinkClick r:id="rId2"/>
              </a:rPr>
              <a:t>djrosen@newsomeassociates.com</a:t>
            </a:r>
            <a:endParaRPr lang="en-US" sz="2800" dirty="0" smtClean="0"/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657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0999"/>
            <a:ext cx="7583487" cy="2936876"/>
          </a:xfrm>
        </p:spPr>
        <p:txBody>
          <a:bodyPr/>
          <a:lstStyle/>
          <a:p>
            <a:r>
              <a:rPr lang="en-US" sz="3600" b="1" dirty="0"/>
              <a:t>List of Adult Secondary Education Writing Instruction </a:t>
            </a:r>
            <a:r>
              <a:rPr lang="en-US" sz="3600" b="1" dirty="0" smtClean="0"/>
              <a:t>Videos</a:t>
            </a:r>
            <a:br>
              <a:rPr lang="en-US" sz="3600" b="1" dirty="0" smtClean="0"/>
            </a:br>
            <a:r>
              <a:rPr lang="en-US" sz="2400" u="sng" dirty="0" smtClean="0">
                <a:hlinkClick r:id="rId2"/>
              </a:rPr>
              <a:t>https</a:t>
            </a:r>
            <a:r>
              <a:rPr lang="en-US" sz="2400" u="sng" dirty="0">
                <a:hlinkClick r:id="rId2"/>
              </a:rPr>
              <a:t>://dl.dropboxusercontent.com/u/6715575/ASE%20Writing%20Videos%2010.22.13.docx</a:t>
            </a:r>
            <a:r>
              <a:rPr lang="en-US" sz="2400" dirty="0"/>
              <a:t>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3000374"/>
            <a:ext cx="7583487" cy="3037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Two kinds of videos on the list:</a:t>
            </a:r>
          </a:p>
          <a:p>
            <a:pPr marL="0" indent="0">
              <a:buNone/>
            </a:pPr>
            <a:r>
              <a:rPr lang="en-US" sz="2800" dirty="0" smtClean="0"/>
              <a:t>1. Instructional videos for adult learners who want to improve their writing</a:t>
            </a:r>
          </a:p>
          <a:p>
            <a:pPr marL="0" indent="0">
              <a:buNone/>
            </a:pPr>
            <a:r>
              <a:rPr lang="en-US" sz="2800" dirty="0" smtClean="0"/>
              <a:t>2. PD videos for adult education teachers who want to improve their teaching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49611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66570"/>
            <a:ext cx="7583487" cy="1124348"/>
          </a:xfrm>
        </p:spPr>
        <p:txBody>
          <a:bodyPr/>
          <a:lstStyle/>
          <a:p>
            <a:r>
              <a:rPr lang="en-US" sz="3200" dirty="0" smtClean="0"/>
              <a:t>Instructional Videos for Adult Learners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571624"/>
            <a:ext cx="7583487" cy="4746626"/>
          </a:xfrm>
        </p:spPr>
        <p:txBody>
          <a:bodyPr>
            <a:noAutofit/>
          </a:bodyPr>
          <a:lstStyle/>
          <a:p>
            <a:r>
              <a:rPr lang="en-US" sz="2800" dirty="0" smtClean="0"/>
              <a:t>Advice on Writing</a:t>
            </a:r>
          </a:p>
          <a:p>
            <a:r>
              <a:rPr lang="en-US" sz="2800" dirty="0" smtClean="0"/>
              <a:t>Audience</a:t>
            </a:r>
          </a:p>
          <a:p>
            <a:r>
              <a:rPr lang="en-US" sz="2800" dirty="0" smtClean="0"/>
              <a:t>Kinds of Writing</a:t>
            </a:r>
          </a:p>
          <a:p>
            <a:r>
              <a:rPr lang="en-US" sz="2800" dirty="0" smtClean="0"/>
              <a:t>Style</a:t>
            </a:r>
          </a:p>
          <a:p>
            <a:r>
              <a:rPr lang="en-US" sz="2800" dirty="0" smtClean="0"/>
              <a:t>Grammar and Usage</a:t>
            </a:r>
          </a:p>
          <a:p>
            <a:r>
              <a:rPr lang="en-US" sz="2800" dirty="0" smtClean="0"/>
              <a:t>Punctuation</a:t>
            </a:r>
          </a:p>
          <a:p>
            <a:r>
              <a:rPr lang="en-US" sz="2800" dirty="0" smtClean="0"/>
              <a:t>Editing and Proofreading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137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239694"/>
            <a:ext cx="7583487" cy="1043156"/>
          </a:xfrm>
        </p:spPr>
        <p:txBody>
          <a:bodyPr/>
          <a:lstStyle/>
          <a:p>
            <a:r>
              <a:rPr lang="en-US" dirty="0" smtClean="0"/>
              <a:t>Writing Instruction Video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665120"/>
            <a:ext cx="7583487" cy="33726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hlinkClick r:id="rId2"/>
              </a:rPr>
              <a:t>https://docs.google.com/document/d/1B9_b_rWsMMzZlq1gE003c9kj_KthZo5XJqFr2szvJ8g/edit?usp=sharing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4566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Using Videos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Search for videos using Google, YouTube, or </a:t>
            </a:r>
            <a:r>
              <a:rPr lang="en-US" sz="2800" dirty="0" err="1"/>
              <a:t>TeacherTube</a:t>
            </a:r>
            <a:r>
              <a:rPr lang="en-US" sz="2800" dirty="0"/>
              <a:t>, or find reviewed lists such </a:t>
            </a:r>
            <a:r>
              <a:rPr lang="en-US" sz="2800" dirty="0" smtClean="0"/>
              <a:t>as the ASE </a:t>
            </a:r>
            <a:r>
              <a:rPr lang="en-US" sz="2800" dirty="0"/>
              <a:t>Writing Instruction </a:t>
            </a:r>
            <a:r>
              <a:rPr lang="en-US" sz="2800" dirty="0" smtClean="0"/>
              <a:t>Videos List</a:t>
            </a:r>
            <a:endParaRPr lang="en-US" sz="2800" dirty="0"/>
          </a:p>
          <a:p>
            <a:r>
              <a:rPr lang="en-US" sz="2800" u="sng" dirty="0"/>
              <a:t>Review videos before showing </a:t>
            </a:r>
            <a:r>
              <a:rPr lang="en-US" sz="2800" u="sng" dirty="0" smtClean="0"/>
              <a:t>them</a:t>
            </a:r>
            <a:endParaRPr lang="en-US" sz="2800" u="sng" dirty="0"/>
          </a:p>
          <a:p>
            <a:r>
              <a:rPr lang="en-US" sz="2800" dirty="0"/>
              <a:t>Assign </a:t>
            </a:r>
            <a:r>
              <a:rPr lang="en-US" sz="2800" dirty="0" smtClean="0"/>
              <a:t>videos </a:t>
            </a:r>
            <a:r>
              <a:rPr lang="en-US" sz="2800" dirty="0"/>
              <a:t>as supplemental </a:t>
            </a:r>
            <a:r>
              <a:rPr lang="en-US" sz="2800" dirty="0" smtClean="0"/>
              <a:t>instruction, to be watched </a:t>
            </a:r>
            <a:r>
              <a:rPr lang="en-US" sz="2800" dirty="0"/>
              <a:t>in class; in a </a:t>
            </a:r>
            <a:r>
              <a:rPr lang="en-US" sz="2800" dirty="0" smtClean="0"/>
              <a:t>computer lab; at home, work or a library; and/or from a portable </a:t>
            </a:r>
            <a:r>
              <a:rPr lang="en-US" sz="2800" dirty="0"/>
              <a:t>device such as a smart phone or an electronic </a:t>
            </a:r>
            <a:r>
              <a:rPr lang="en-US" sz="2800" dirty="0" smtClean="0"/>
              <a:t>tablet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282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Using 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680308"/>
            <a:ext cx="7583487" cy="4699578"/>
          </a:xfrm>
        </p:spPr>
        <p:txBody>
          <a:bodyPr>
            <a:normAutofit/>
          </a:bodyPr>
          <a:lstStyle/>
          <a:p>
            <a:r>
              <a:rPr lang="en-US" sz="2600" b="1" dirty="0"/>
              <a:t>Use a “flipped classroom” model</a:t>
            </a:r>
            <a:endParaRPr lang="en-US" sz="2600" dirty="0"/>
          </a:p>
          <a:p>
            <a:pPr lvl="1"/>
            <a:r>
              <a:rPr lang="en-US" sz="2600" dirty="0"/>
              <a:t>Students watch instructional videos as </a:t>
            </a:r>
            <a:r>
              <a:rPr lang="en-US" sz="2600" b="1" dirty="0"/>
              <a:t>primary instruction, </a:t>
            </a:r>
            <a:r>
              <a:rPr lang="en-US" sz="2600" b="1" i="1" dirty="0"/>
              <a:t>before</a:t>
            </a:r>
            <a:r>
              <a:rPr lang="en-US" sz="2600" i="1" dirty="0"/>
              <a:t> </a:t>
            </a:r>
            <a:r>
              <a:rPr lang="en-US" sz="2600" dirty="0"/>
              <a:t>the class</a:t>
            </a:r>
          </a:p>
          <a:p>
            <a:pPr lvl="1"/>
            <a:r>
              <a:rPr lang="en-US" sz="2600" dirty="0"/>
              <a:t>They take a short assessment after they watch the video</a:t>
            </a:r>
          </a:p>
          <a:p>
            <a:pPr lvl="1"/>
            <a:r>
              <a:rPr lang="en-US" sz="2600" dirty="0"/>
              <a:t> Assessment scores are aggregated and reported to the teacher before the class, and </a:t>
            </a:r>
          </a:p>
          <a:p>
            <a:pPr lvl="1"/>
            <a:r>
              <a:rPr lang="en-US" sz="2600" b="1" dirty="0"/>
              <a:t>Teacher, tutor, aide and/or student peer tutors use class time to help those who did not learn the content from the video</a:t>
            </a:r>
            <a:r>
              <a:rPr lang="en-US" sz="2600" dirty="0"/>
              <a:t>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25658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Using 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b="1" dirty="0"/>
              <a:t>Make videos of yourself or your students modeling skills or </a:t>
            </a:r>
            <a:r>
              <a:rPr lang="en-US" sz="2600" b="1" dirty="0" smtClean="0"/>
              <a:t>knowledge </a:t>
            </a:r>
            <a:r>
              <a:rPr lang="en-US" sz="2600" b="1" dirty="0"/>
              <a:t>or solving </a:t>
            </a:r>
            <a:r>
              <a:rPr lang="en-US" sz="2600" b="1" dirty="0" smtClean="0"/>
              <a:t>problems; </a:t>
            </a:r>
            <a:r>
              <a:rPr lang="en-US" sz="2600" b="1" dirty="0"/>
              <a:t>or have your students make their own instructional videos</a:t>
            </a:r>
            <a:r>
              <a:rPr lang="en-US" sz="2600" dirty="0"/>
              <a:t>; select good ones </a:t>
            </a:r>
            <a:r>
              <a:rPr lang="en-US" sz="2600" dirty="0" smtClean="0"/>
              <a:t>to </a:t>
            </a:r>
            <a:r>
              <a:rPr lang="en-US" sz="2600" dirty="0"/>
              <a:t>build or supplement a classroom video library. </a:t>
            </a:r>
          </a:p>
          <a:p>
            <a:pPr marL="228600" lvl="1" indent="0">
              <a:buNone/>
            </a:pPr>
            <a:r>
              <a:rPr lang="en-US" sz="2600" dirty="0"/>
              <a:t>For resources on how to make your own videos, see </a:t>
            </a:r>
            <a:r>
              <a:rPr lang="en-US" sz="2600" dirty="0">
                <a:hlinkClick r:id="rId2"/>
              </a:rPr>
              <a:t>http://bit.ly/1jKrqDh</a:t>
            </a:r>
            <a:r>
              <a:rPr lang="en-US" sz="2600" dirty="0"/>
              <a:t> or </a:t>
            </a:r>
            <a:r>
              <a:rPr lang="en-US" sz="2600" dirty="0">
                <a:hlinkClick r:id="rId3"/>
              </a:rPr>
              <a:t>http://wiki.literacytent.org/index.php/Using_Video_with_Adult_Learners_-_Links_%26_Resources</a:t>
            </a:r>
            <a:r>
              <a:rPr lang="en-US" sz="2600" dirty="0"/>
              <a:t>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15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447800"/>
          </a:xfrm>
        </p:spPr>
        <p:txBody>
          <a:bodyPr/>
          <a:lstStyle/>
          <a:p>
            <a:r>
              <a:rPr lang="en-US" sz="3200" dirty="0" smtClean="0"/>
              <a:t>Watch and Discuss “How to Write a Great Argument”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hlinkClick r:id="rId2"/>
              </a:rPr>
              <a:t>http://education-portal.com/academy/lesson/how-to-write-a-great-argument.html#</a:t>
            </a:r>
            <a:r>
              <a:rPr lang="en-US" sz="2800" dirty="0" smtClean="0">
                <a:hlinkClick r:id="rId2"/>
              </a:rPr>
              <a:t>lesson</a:t>
            </a:r>
            <a:endParaRPr lang="en-US" sz="2800" dirty="0" smtClean="0"/>
          </a:p>
          <a:p>
            <a:r>
              <a:rPr lang="en-US" sz="2800" dirty="0" smtClean="0"/>
              <a:t>Would you use this video? </a:t>
            </a:r>
          </a:p>
          <a:p>
            <a:r>
              <a:rPr lang="en-US" sz="2800" dirty="0" smtClean="0"/>
              <a:t>If so, with what kinds of students?</a:t>
            </a:r>
          </a:p>
          <a:p>
            <a:r>
              <a:rPr lang="en-US" sz="2800" dirty="0" smtClean="0"/>
              <a:t>How would you use it?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06803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416538"/>
          </a:xfrm>
        </p:spPr>
        <p:txBody>
          <a:bodyPr/>
          <a:lstStyle/>
          <a:p>
            <a:r>
              <a:rPr lang="en-US" dirty="0" smtClean="0"/>
              <a:t>Watch and discuss How to Write a Five-paragraph Essay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286000"/>
            <a:ext cx="7583487" cy="3751730"/>
          </a:xfrm>
        </p:spPr>
        <p:txBody>
          <a:bodyPr/>
          <a:lstStyle/>
          <a:p>
            <a:r>
              <a:rPr lang="en-US" sz="2800" dirty="0">
                <a:hlinkClick r:id="rId2"/>
              </a:rPr>
              <a:t>http://mlots.org/Brenna/</a:t>
            </a:r>
            <a:r>
              <a:rPr lang="en-US" sz="2800" dirty="0" smtClean="0">
                <a:hlinkClick r:id="rId2"/>
              </a:rPr>
              <a:t>Brenna.html</a:t>
            </a:r>
            <a:r>
              <a:rPr lang="en-US" sz="2800" dirty="0" smtClean="0"/>
              <a:t> </a:t>
            </a:r>
            <a:endParaRPr lang="en-US" sz="2800" dirty="0"/>
          </a:p>
          <a:p>
            <a:r>
              <a:rPr lang="en-US" sz="2800" dirty="0" smtClean="0"/>
              <a:t>Would </a:t>
            </a:r>
            <a:r>
              <a:rPr lang="en-US" sz="2800" dirty="0"/>
              <a:t>you use this video? </a:t>
            </a:r>
          </a:p>
          <a:p>
            <a:r>
              <a:rPr lang="en-US" sz="2800" dirty="0"/>
              <a:t>If so, with what kinds of students?</a:t>
            </a:r>
          </a:p>
          <a:p>
            <a:r>
              <a:rPr lang="en-US" sz="2800" dirty="0"/>
              <a:t>How would you use 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216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0999"/>
            <a:ext cx="7583487" cy="1317625"/>
          </a:xfrm>
        </p:spPr>
        <p:txBody>
          <a:bodyPr/>
          <a:lstStyle/>
          <a:p>
            <a:r>
              <a:rPr lang="en-US" sz="3200" dirty="0" smtClean="0"/>
              <a:t>Watch and Discuss “What are Misplaced Modifiers and Dangling Modifiers?”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hlinkClick r:id="rId2"/>
              </a:rPr>
              <a:t>http://education-portal.com/academy/lesson/what-is-a-dangling-modifier.html#</a:t>
            </a:r>
            <a:r>
              <a:rPr lang="en-US" sz="2800" dirty="0" smtClean="0">
                <a:hlinkClick r:id="rId2"/>
              </a:rPr>
              <a:t>lesson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Would you use this video? </a:t>
            </a:r>
          </a:p>
          <a:p>
            <a:r>
              <a:rPr lang="en-US" sz="2800" dirty="0" smtClean="0"/>
              <a:t>If so, with what kinds of students?</a:t>
            </a:r>
          </a:p>
          <a:p>
            <a:r>
              <a:rPr lang="en-US" sz="2800" dirty="0" smtClean="0"/>
              <a:t>How would you use it?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4360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299308"/>
          </a:xfrm>
        </p:spPr>
        <p:txBody>
          <a:bodyPr/>
          <a:lstStyle/>
          <a:p>
            <a:r>
              <a:rPr lang="en-US" dirty="0" smtClean="0"/>
              <a:t>Watch and Discuss “Persuasive Texts and Bias”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https://www.youtube.com/watch?v=</a:t>
            </a:r>
            <a:r>
              <a:rPr lang="en-US" sz="2800" dirty="0" smtClean="0">
                <a:hlinkClick r:id="rId2"/>
              </a:rPr>
              <a:t>ZMUUPUU_EvU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Would you use this video? </a:t>
            </a:r>
          </a:p>
          <a:p>
            <a:r>
              <a:rPr lang="en-US" sz="2800" dirty="0"/>
              <a:t>If so, with what kinds of students?</a:t>
            </a:r>
          </a:p>
          <a:p>
            <a:r>
              <a:rPr lang="en-US" sz="2800" dirty="0"/>
              <a:t>How would you use it?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043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77875"/>
          </a:xfrm>
        </p:spPr>
        <p:txBody>
          <a:bodyPr/>
          <a:lstStyle/>
          <a:p>
            <a:r>
              <a:rPr lang="en-US" dirty="0" smtClean="0"/>
              <a:t>Session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333500"/>
            <a:ext cx="7583487" cy="51435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Introductions</a:t>
            </a:r>
          </a:p>
          <a:p>
            <a:r>
              <a:rPr lang="en-US" sz="2800" dirty="0" smtClean="0"/>
              <a:t>Focus questions</a:t>
            </a:r>
          </a:p>
          <a:p>
            <a:r>
              <a:rPr lang="en-US" sz="2800" dirty="0" smtClean="0"/>
              <a:t>Background on ASE Writing Videos Review Project</a:t>
            </a:r>
          </a:p>
          <a:p>
            <a:r>
              <a:rPr lang="en-US" sz="2800" dirty="0" smtClean="0"/>
              <a:t>A list of ASE Writing Instruction Videos</a:t>
            </a:r>
          </a:p>
          <a:p>
            <a:r>
              <a:rPr lang="en-US" sz="2800" dirty="0"/>
              <a:t>Video Reviews First </a:t>
            </a:r>
            <a:r>
              <a:rPr lang="en-US" sz="2800" dirty="0" smtClean="0"/>
              <a:t>Draft </a:t>
            </a:r>
          </a:p>
          <a:p>
            <a:r>
              <a:rPr lang="en-US" sz="2800" dirty="0" smtClean="0"/>
              <a:t>Tips on Using Videos</a:t>
            </a:r>
          </a:p>
          <a:p>
            <a:r>
              <a:rPr lang="en-US" sz="2800" dirty="0" smtClean="0"/>
              <a:t>Viewing and discussing videos together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96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did you find most interesting or useful in this workshop?</a:t>
            </a:r>
          </a:p>
          <a:p>
            <a:r>
              <a:rPr lang="en-US" sz="2800" dirty="0" smtClean="0"/>
              <a:t>What one specific thing would you like to take from this workshop to share with your students or colleagues?</a:t>
            </a:r>
          </a:p>
          <a:p>
            <a:pPr marL="0" indent="0">
              <a:buNone/>
            </a:pPr>
            <a:r>
              <a:rPr lang="en-US" sz="2800" dirty="0" smtClean="0"/>
              <a:t>If you think of something later, email it to me. </a:t>
            </a:r>
            <a:r>
              <a:rPr lang="en-US" sz="2800" dirty="0" smtClean="0">
                <a:hlinkClick r:id="rId2"/>
              </a:rPr>
              <a:t>djrosen@newsomeassociates.com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39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73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J. Rosen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1986-2003, Director, Adult Literacy Resource Institute, University of Massachusetts, Boston</a:t>
            </a:r>
          </a:p>
          <a:p>
            <a:r>
              <a:rPr lang="en-US" sz="2800" dirty="0" smtClean="0"/>
              <a:t>Since 2003, President, Newsome Associates, an independent consulting firm in Boston </a:t>
            </a:r>
            <a:r>
              <a:rPr lang="en-US" sz="2800" dirty="0" smtClean="0">
                <a:hlinkClick r:id="rId2"/>
              </a:rPr>
              <a:t>http://newsomeassociates.com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Also, President, Media Library of Teaching Skills </a:t>
            </a:r>
            <a:r>
              <a:rPr lang="en-US" sz="2800" dirty="0" smtClean="0">
                <a:hlinkClick r:id="rId3"/>
              </a:rPr>
              <a:t>http://mlots.org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2810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little about you…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Do you teach writing?</a:t>
            </a:r>
          </a:p>
          <a:p>
            <a:pPr marL="752475" lvl="1" indent="-457200"/>
            <a:r>
              <a:rPr lang="en-US" dirty="0" smtClean="0"/>
              <a:t>At the ABE level?</a:t>
            </a:r>
          </a:p>
          <a:p>
            <a:pPr marL="752475" lvl="1" indent="-457200"/>
            <a:r>
              <a:rPr lang="en-US" dirty="0" smtClean="0"/>
              <a:t>At the ASE Level?</a:t>
            </a:r>
          </a:p>
          <a:p>
            <a:pPr marL="752475" lvl="1" indent="-457200"/>
            <a:r>
              <a:rPr lang="en-US" dirty="0" smtClean="0"/>
              <a:t>In ESOL/ESL classes?</a:t>
            </a:r>
          </a:p>
          <a:p>
            <a:pPr marL="752475" lvl="1" indent="-457200"/>
            <a:r>
              <a:rPr lang="en-US" dirty="0" smtClean="0"/>
              <a:t>At the transition to college level?</a:t>
            </a:r>
          </a:p>
          <a:p>
            <a:pPr marL="752475" lvl="1" indent="-457200"/>
            <a:r>
              <a:rPr lang="en-US" dirty="0" smtClean="0"/>
              <a:t>At the college level?</a:t>
            </a:r>
          </a:p>
          <a:p>
            <a:pPr marL="457200" indent="-457200">
              <a:buAutoNum type="arabicPeriod"/>
            </a:pPr>
            <a:r>
              <a:rPr lang="en-US" dirty="0" smtClean="0"/>
              <a:t>Are you an administrators? Professional Developer? Other?</a:t>
            </a:r>
          </a:p>
          <a:p>
            <a:pPr marL="457200" indent="-457200">
              <a:buAutoNum type="arabicPeriod"/>
            </a:pPr>
            <a:r>
              <a:rPr lang="en-US" dirty="0" smtClean="0"/>
              <a:t>What would you like to take away from this session?</a:t>
            </a:r>
          </a:p>
          <a:p>
            <a:pPr marL="457200" indent="-45720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42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How do you use instructional videos now</a:t>
            </a:r>
            <a:r>
              <a:rPr lang="en-US" sz="2800" b="1" dirty="0" smtClean="0"/>
              <a:t>?</a:t>
            </a:r>
            <a:endParaRPr lang="en-US" sz="2800" dirty="0"/>
          </a:p>
          <a:p>
            <a:r>
              <a:rPr lang="en-US" sz="2800" b="1" dirty="0"/>
              <a:t>How would you like to use instructional videos</a:t>
            </a:r>
            <a:r>
              <a:rPr lang="en-US" sz="2800" b="1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9774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0999"/>
            <a:ext cx="7583487" cy="1871615"/>
          </a:xfrm>
        </p:spPr>
        <p:txBody>
          <a:bodyPr/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dirty="0" smtClean="0"/>
              <a:t>Background </a:t>
            </a:r>
            <a:r>
              <a:rPr lang="en-US" dirty="0"/>
              <a:t>on ASE Writing Videos Review Project</a:t>
            </a:r>
            <a:r>
              <a:rPr lang="en-US" sz="4000" dirty="0"/>
              <a:t/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69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158875"/>
            <a:ext cx="7583487" cy="1635126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led us </a:t>
            </a:r>
            <a:r>
              <a:rPr lang="en-US" dirty="0"/>
              <a:t>to </a:t>
            </a:r>
            <a:r>
              <a:rPr lang="en-US" dirty="0" smtClean="0"/>
              <a:t>look </a:t>
            </a:r>
            <a:r>
              <a:rPr lang="en-US" dirty="0"/>
              <a:t>for and </a:t>
            </a:r>
            <a:r>
              <a:rPr lang="en-US" dirty="0" smtClean="0"/>
              <a:t>review </a:t>
            </a:r>
            <a:r>
              <a:rPr lang="en-US" dirty="0"/>
              <a:t>ASE and t</a:t>
            </a:r>
            <a:r>
              <a:rPr lang="en-US" dirty="0" smtClean="0"/>
              <a:t>ransition </a:t>
            </a:r>
            <a:r>
              <a:rPr lang="en-US" dirty="0"/>
              <a:t>to c</a:t>
            </a:r>
            <a:r>
              <a:rPr lang="en-US" dirty="0" smtClean="0"/>
              <a:t>ollege </a:t>
            </a:r>
            <a:r>
              <a:rPr lang="en-US" dirty="0"/>
              <a:t>writing videos?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413000"/>
            <a:ext cx="7583487" cy="362473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How young adults search for information online…</a:t>
            </a:r>
            <a:r>
              <a:rPr lang="en-US" sz="2800" u="sng" dirty="0" smtClean="0"/>
              <a:t>not Google</a:t>
            </a:r>
            <a:endParaRPr lang="en-US" sz="2800" dirty="0" smtClean="0"/>
          </a:p>
          <a:p>
            <a:r>
              <a:rPr lang="en-US" sz="2800" dirty="0" smtClean="0"/>
              <a:t>HSE exams’ new focus on writing </a:t>
            </a:r>
            <a:r>
              <a:rPr lang="en-US" sz="2800" u="sng" dirty="0" smtClean="0"/>
              <a:t>arguments </a:t>
            </a:r>
            <a:r>
              <a:rPr lang="en-US" sz="2800" dirty="0" smtClean="0"/>
              <a:t>– </a:t>
            </a:r>
            <a:r>
              <a:rPr lang="en-US" sz="2800" dirty="0" err="1" smtClean="0"/>
              <a:t>HiSET</a:t>
            </a:r>
            <a:r>
              <a:rPr lang="en-US" sz="2800" dirty="0" smtClean="0"/>
              <a:t> will probably do extended response in 2015</a:t>
            </a:r>
          </a:p>
          <a:p>
            <a:r>
              <a:rPr lang="en-US" sz="2800" dirty="0" smtClean="0"/>
              <a:t>HSE exams’ new </a:t>
            </a:r>
            <a:r>
              <a:rPr lang="en-US" sz="2800" u="sng" dirty="0" smtClean="0"/>
              <a:t>higher CCR standards</a:t>
            </a:r>
            <a:r>
              <a:rPr lang="en-US" sz="2800" dirty="0" smtClean="0"/>
              <a:t>, and the resulting </a:t>
            </a:r>
            <a:r>
              <a:rPr lang="en-US" sz="2800" u="sng" dirty="0" smtClean="0"/>
              <a:t>need for more time on task</a:t>
            </a:r>
          </a:p>
          <a:p>
            <a:r>
              <a:rPr lang="en-US" sz="2800" dirty="0" smtClean="0"/>
              <a:t>Flipped classroom model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6919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523875"/>
            <a:ext cx="7583487" cy="1275194"/>
          </a:xfrm>
        </p:spPr>
        <p:txBody>
          <a:bodyPr/>
          <a:lstStyle/>
          <a:p>
            <a:r>
              <a:rPr lang="en-US" dirty="0" smtClean="0"/>
              <a:t>How the project</a:t>
            </a:r>
            <a:r>
              <a:rPr lang="en-US" dirty="0"/>
              <a:t> </a:t>
            </a:r>
            <a:r>
              <a:rPr lang="en-US" dirty="0" smtClean="0"/>
              <a:t>began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305538"/>
            <a:ext cx="7583487" cy="34192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LINCS </a:t>
            </a:r>
            <a:r>
              <a:rPr lang="en-US" sz="2800" i="1" dirty="0" smtClean="0"/>
              <a:t>Reading and Writing </a:t>
            </a:r>
            <a:r>
              <a:rPr lang="en-US" sz="2800" i="1" dirty="0" err="1" smtClean="0"/>
              <a:t>CoP</a:t>
            </a:r>
            <a:r>
              <a:rPr lang="en-US" sz="2800" i="1" dirty="0" smtClean="0"/>
              <a:t> </a:t>
            </a:r>
            <a:r>
              <a:rPr lang="en-US" sz="2800" dirty="0" smtClean="0"/>
              <a:t>Invitation</a:t>
            </a:r>
          </a:p>
          <a:p>
            <a:r>
              <a:rPr lang="en-US" sz="2800" dirty="0" smtClean="0"/>
              <a:t>Formation of Google Work Group</a:t>
            </a:r>
          </a:p>
          <a:p>
            <a:r>
              <a:rPr lang="en-US" sz="2800" dirty="0" smtClean="0"/>
              <a:t>Development of Video </a:t>
            </a:r>
            <a:r>
              <a:rPr lang="en-US" sz="2800" dirty="0"/>
              <a:t>R</a:t>
            </a:r>
            <a:r>
              <a:rPr lang="en-US" sz="2800" dirty="0" smtClean="0"/>
              <a:t>eview Form</a:t>
            </a:r>
          </a:p>
          <a:p>
            <a:r>
              <a:rPr lang="en-US" sz="2800" dirty="0" smtClean="0"/>
              <a:t>Creation of list of ASE writing instruction Videos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35894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230</TotalTime>
  <Words>824</Words>
  <Application>Microsoft Macintosh PowerPoint</Application>
  <PresentationFormat>On-screen Show (4:3)</PresentationFormat>
  <Paragraphs>96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Revolution</vt:lpstr>
      <vt:lpstr>   Web-based Writing Instruction and Professional Development Videos </vt:lpstr>
      <vt:lpstr>Session Agenda</vt:lpstr>
      <vt:lpstr>Introductions</vt:lpstr>
      <vt:lpstr>David J. Rosen</vt:lpstr>
      <vt:lpstr>A little about you…</vt:lpstr>
      <vt:lpstr>Focus Questions</vt:lpstr>
      <vt:lpstr>  Background on ASE Writing Videos Review Project </vt:lpstr>
      <vt:lpstr>What led us to look for and review ASE and transition to college writing videos? </vt:lpstr>
      <vt:lpstr>How the project began</vt:lpstr>
      <vt:lpstr>List of Adult Secondary Education Writing Instruction Videos https://dl.dropboxusercontent.com/u/6715575/ASE%20Writing%20Videos%2010.22.13.docx  </vt:lpstr>
      <vt:lpstr>Instructional Videos for Adult Learners</vt:lpstr>
      <vt:lpstr>Writing Instruction Video Reviews</vt:lpstr>
      <vt:lpstr>Tips for Using Videos</vt:lpstr>
      <vt:lpstr>Tips for Using Videos</vt:lpstr>
      <vt:lpstr>Tips for Using Videos</vt:lpstr>
      <vt:lpstr>Watch and Discuss “How to Write a Great Argument”</vt:lpstr>
      <vt:lpstr>Watch and discuss How to Write a Five-paragraph Essay</vt:lpstr>
      <vt:lpstr>Watch and Discuss “What are Misplaced Modifiers and Dangling Modifiers?”</vt:lpstr>
      <vt:lpstr>Watch and Discuss “Persuasive Texts and Bias”</vt:lpstr>
      <vt:lpstr>Evaluation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Videos for Teaching ASE and College Prep Writing</dc:title>
  <dc:creator>David Rosen</dc:creator>
  <cp:lastModifiedBy>David Rosen</cp:lastModifiedBy>
  <cp:revision>34</cp:revision>
  <dcterms:created xsi:type="dcterms:W3CDTF">2013-11-11T14:26:24Z</dcterms:created>
  <dcterms:modified xsi:type="dcterms:W3CDTF">2014-04-02T15:31:26Z</dcterms:modified>
</cp:coreProperties>
</file>