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61" r:id="rId3"/>
    <p:sldId id="277" r:id="rId4"/>
    <p:sldId id="263" r:id="rId5"/>
    <p:sldId id="276" r:id="rId6"/>
    <p:sldId id="262" r:id="rId7"/>
    <p:sldId id="282" r:id="rId8"/>
    <p:sldId id="271" r:id="rId9"/>
    <p:sldId id="272" r:id="rId10"/>
    <p:sldId id="273" r:id="rId11"/>
    <p:sldId id="274" r:id="rId12"/>
    <p:sldId id="278" r:id="rId13"/>
    <p:sldId id="280" r:id="rId14"/>
    <p:sldId id="279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402AD-749B-46B2-A298-D43CA4BD004B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CE27D0CA-0392-4A65-B7A0-42BB149F423B}">
      <dgm:prSet phldrT="[Text]"/>
      <dgm:spPr/>
      <dgm:t>
        <a:bodyPr/>
        <a:lstStyle/>
        <a:p>
          <a:r>
            <a:rPr lang="en-US" dirty="0" smtClean="0"/>
            <a:t>Internet</a:t>
          </a:r>
          <a:endParaRPr lang="en-US" dirty="0"/>
        </a:p>
      </dgm:t>
    </dgm:pt>
    <dgm:pt modelId="{4D7501F6-F646-425F-AC64-E8BD8C512187}" type="parTrans" cxnId="{99142541-2A92-4705-803A-2709B6FB2CA9}">
      <dgm:prSet/>
      <dgm:spPr/>
      <dgm:t>
        <a:bodyPr/>
        <a:lstStyle/>
        <a:p>
          <a:endParaRPr lang="en-US"/>
        </a:p>
      </dgm:t>
    </dgm:pt>
    <dgm:pt modelId="{482611B1-9AC4-4C26-8F30-D0E1FEB5FDE6}" type="sibTrans" cxnId="{99142541-2A92-4705-803A-2709B6FB2CA9}">
      <dgm:prSet/>
      <dgm:spPr/>
      <dgm:t>
        <a:bodyPr/>
        <a:lstStyle/>
        <a:p>
          <a:endParaRPr lang="en-US"/>
        </a:p>
      </dgm:t>
    </dgm:pt>
    <dgm:pt modelId="{FE691FEF-2B70-41AD-8140-EA7D3B36D31D}">
      <dgm:prSet phldrT="[Text]"/>
      <dgm:spPr/>
      <dgm:t>
        <a:bodyPr/>
        <a:lstStyle/>
        <a:p>
          <a:r>
            <a:rPr lang="en-US" dirty="0" smtClean="0"/>
            <a:t>Newspaper</a:t>
          </a:r>
          <a:endParaRPr lang="en-US" dirty="0"/>
        </a:p>
      </dgm:t>
    </dgm:pt>
    <dgm:pt modelId="{D7E44ADC-A448-48DB-8115-9B1AD0B79AFA}" type="parTrans" cxnId="{69A38ABF-1FD4-4DD6-A993-A47F0F20AD1B}">
      <dgm:prSet/>
      <dgm:spPr/>
      <dgm:t>
        <a:bodyPr/>
        <a:lstStyle/>
        <a:p>
          <a:endParaRPr lang="en-US"/>
        </a:p>
      </dgm:t>
    </dgm:pt>
    <dgm:pt modelId="{9B3F78DF-C445-4EB4-8623-3DC845B4806E}" type="sibTrans" cxnId="{69A38ABF-1FD4-4DD6-A993-A47F0F20AD1B}">
      <dgm:prSet/>
      <dgm:spPr/>
      <dgm:t>
        <a:bodyPr/>
        <a:lstStyle/>
        <a:p>
          <a:endParaRPr lang="en-US"/>
        </a:p>
      </dgm:t>
    </dgm:pt>
    <dgm:pt modelId="{7B2FABB2-7783-4513-8859-7AE4ABB3BE87}">
      <dgm:prSet phldrT="[Text]"/>
      <dgm:spPr/>
      <dgm:t>
        <a:bodyPr/>
        <a:lstStyle/>
        <a:p>
          <a:r>
            <a:rPr lang="en-US" dirty="0" smtClean="0"/>
            <a:t>Employers</a:t>
          </a:r>
          <a:endParaRPr lang="en-US" dirty="0"/>
        </a:p>
      </dgm:t>
    </dgm:pt>
    <dgm:pt modelId="{3416E146-2AA2-4B62-893B-2FE60320F5F3}" type="parTrans" cxnId="{C0DCF8CE-203A-4ACE-AEED-F856627A7085}">
      <dgm:prSet/>
      <dgm:spPr/>
      <dgm:t>
        <a:bodyPr/>
        <a:lstStyle/>
        <a:p>
          <a:endParaRPr lang="en-US"/>
        </a:p>
      </dgm:t>
    </dgm:pt>
    <dgm:pt modelId="{330A8B70-7433-4C7A-BC89-2F2CDC8C62BC}" type="sibTrans" cxnId="{C0DCF8CE-203A-4ACE-AEED-F856627A7085}">
      <dgm:prSet/>
      <dgm:spPr/>
      <dgm:t>
        <a:bodyPr/>
        <a:lstStyle/>
        <a:p>
          <a:endParaRPr lang="en-US"/>
        </a:p>
      </dgm:t>
    </dgm:pt>
    <dgm:pt modelId="{6E841B24-5A37-4878-BE78-E7E0AF8261BA}">
      <dgm:prSet phldrT="[Text]"/>
      <dgm:spPr/>
      <dgm:t>
        <a:bodyPr/>
        <a:lstStyle/>
        <a:p>
          <a:r>
            <a:rPr lang="en-US" dirty="0" smtClean="0"/>
            <a:t>Agencies</a:t>
          </a:r>
          <a:endParaRPr lang="en-US" dirty="0"/>
        </a:p>
      </dgm:t>
    </dgm:pt>
    <dgm:pt modelId="{3984A3F5-9E4A-499B-B4FD-D870D58492DF}" type="parTrans" cxnId="{582A9F28-658A-46D5-9062-E04C282B9C86}">
      <dgm:prSet/>
      <dgm:spPr/>
      <dgm:t>
        <a:bodyPr/>
        <a:lstStyle/>
        <a:p>
          <a:endParaRPr lang="en-US"/>
        </a:p>
      </dgm:t>
    </dgm:pt>
    <dgm:pt modelId="{CDBACC50-FD67-400F-96EB-CD5502E3F354}" type="sibTrans" cxnId="{582A9F28-658A-46D5-9062-E04C282B9C86}">
      <dgm:prSet/>
      <dgm:spPr/>
      <dgm:t>
        <a:bodyPr/>
        <a:lstStyle/>
        <a:p>
          <a:endParaRPr lang="en-US"/>
        </a:p>
      </dgm:t>
    </dgm:pt>
    <dgm:pt modelId="{90342462-4483-45F1-9A0E-E6CC30B5B8DB}">
      <dgm:prSet phldrT="[Text]"/>
      <dgm:spPr/>
      <dgm:t>
        <a:bodyPr/>
        <a:lstStyle/>
        <a:p>
          <a:r>
            <a:rPr lang="en-US" dirty="0" smtClean="0"/>
            <a:t>Friends</a:t>
          </a:r>
          <a:endParaRPr lang="en-US" dirty="0"/>
        </a:p>
      </dgm:t>
    </dgm:pt>
    <dgm:pt modelId="{9205B750-93BE-4670-B049-85B3ACF2A096}" type="parTrans" cxnId="{6CAAAE56-9822-41ED-BADA-329AFE68B9D0}">
      <dgm:prSet/>
      <dgm:spPr/>
      <dgm:t>
        <a:bodyPr/>
        <a:lstStyle/>
        <a:p>
          <a:endParaRPr lang="en-US"/>
        </a:p>
      </dgm:t>
    </dgm:pt>
    <dgm:pt modelId="{63EAE829-6468-46FF-B9DA-C754ABCA4A7D}" type="sibTrans" cxnId="{6CAAAE56-9822-41ED-BADA-329AFE68B9D0}">
      <dgm:prSet/>
      <dgm:spPr/>
      <dgm:t>
        <a:bodyPr/>
        <a:lstStyle/>
        <a:p>
          <a:endParaRPr lang="en-US"/>
        </a:p>
      </dgm:t>
    </dgm:pt>
    <dgm:pt modelId="{62A4A1FB-A10B-45EA-B614-BEDECDD27EFD}" type="pres">
      <dgm:prSet presAssocID="{8F6402AD-749B-46B2-A298-D43CA4BD004B}" presName="Name0" presStyleCnt="0">
        <dgm:presLayoutVars>
          <dgm:dir/>
          <dgm:animLvl val="lvl"/>
          <dgm:resizeHandles val="exact"/>
        </dgm:presLayoutVars>
      </dgm:prSet>
      <dgm:spPr/>
    </dgm:pt>
    <dgm:pt modelId="{AA1CE360-2111-44D5-814D-A9CA30F5DD96}" type="pres">
      <dgm:prSet presAssocID="{CE27D0CA-0392-4A65-B7A0-42BB149F423B}" presName="Name8" presStyleCnt="0"/>
      <dgm:spPr/>
    </dgm:pt>
    <dgm:pt modelId="{67B336D9-FF61-407F-86E5-F318C1DAFEB2}" type="pres">
      <dgm:prSet presAssocID="{CE27D0CA-0392-4A65-B7A0-42BB149F423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ABF64-BD66-47C2-B71D-D3D2DE776783}" type="pres">
      <dgm:prSet presAssocID="{CE27D0CA-0392-4A65-B7A0-42BB149F42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12F0E-4519-4E68-8E9F-A0172D264A70}" type="pres">
      <dgm:prSet presAssocID="{FE691FEF-2B70-41AD-8140-EA7D3B36D31D}" presName="Name8" presStyleCnt="0"/>
      <dgm:spPr/>
    </dgm:pt>
    <dgm:pt modelId="{207900E3-7FAB-4AEB-B4B5-B90B719E75F9}" type="pres">
      <dgm:prSet presAssocID="{FE691FEF-2B70-41AD-8140-EA7D3B36D31D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32B522-B91E-4EDA-A98E-7C6A2CD73009}" type="pres">
      <dgm:prSet presAssocID="{FE691FEF-2B70-41AD-8140-EA7D3B36D31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7657F-ECFD-461C-A062-99A38C68D361}" type="pres">
      <dgm:prSet presAssocID="{6E841B24-5A37-4878-BE78-E7E0AF8261BA}" presName="Name8" presStyleCnt="0"/>
      <dgm:spPr/>
    </dgm:pt>
    <dgm:pt modelId="{8088EF6B-803B-4788-B651-FBB10BA89D26}" type="pres">
      <dgm:prSet presAssocID="{6E841B24-5A37-4878-BE78-E7E0AF8261BA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392F3-E12C-46AB-A514-E3FA1EA9C0E7}" type="pres">
      <dgm:prSet presAssocID="{6E841B24-5A37-4878-BE78-E7E0AF8261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9A70B-D58E-4BB3-9077-E41832816B27}" type="pres">
      <dgm:prSet presAssocID="{90342462-4483-45F1-9A0E-E6CC30B5B8DB}" presName="Name8" presStyleCnt="0"/>
      <dgm:spPr/>
    </dgm:pt>
    <dgm:pt modelId="{F50D68BD-FADC-4E44-8133-C2E7ACA3DEBB}" type="pres">
      <dgm:prSet presAssocID="{90342462-4483-45F1-9A0E-E6CC30B5B8DB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BC194-CC48-4119-BF89-518C440EF9ED}" type="pres">
      <dgm:prSet presAssocID="{90342462-4483-45F1-9A0E-E6CC30B5B8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A700E-43BA-4B18-BD13-D311DC0028A4}" type="pres">
      <dgm:prSet presAssocID="{7B2FABB2-7783-4513-8859-7AE4ABB3BE87}" presName="Name8" presStyleCnt="0"/>
      <dgm:spPr/>
    </dgm:pt>
    <dgm:pt modelId="{69FC790A-5C79-4998-989F-5FCDF8A965FD}" type="pres">
      <dgm:prSet presAssocID="{7B2FABB2-7783-4513-8859-7AE4ABB3BE87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D1FB9-54AE-46D2-8429-403909363ECA}" type="pres">
      <dgm:prSet presAssocID="{7B2FABB2-7783-4513-8859-7AE4ABB3BE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DCF8CE-203A-4ACE-AEED-F856627A7085}" srcId="{8F6402AD-749B-46B2-A298-D43CA4BD004B}" destId="{7B2FABB2-7783-4513-8859-7AE4ABB3BE87}" srcOrd="4" destOrd="0" parTransId="{3416E146-2AA2-4B62-893B-2FE60320F5F3}" sibTransId="{330A8B70-7433-4C7A-BC89-2F2CDC8C62BC}"/>
    <dgm:cxn modelId="{582A9F28-658A-46D5-9062-E04C282B9C86}" srcId="{8F6402AD-749B-46B2-A298-D43CA4BD004B}" destId="{6E841B24-5A37-4878-BE78-E7E0AF8261BA}" srcOrd="2" destOrd="0" parTransId="{3984A3F5-9E4A-499B-B4FD-D870D58492DF}" sibTransId="{CDBACC50-FD67-400F-96EB-CD5502E3F354}"/>
    <dgm:cxn modelId="{24901DD0-1E9F-4FFC-9059-89C499470560}" type="presOf" srcId="{90342462-4483-45F1-9A0E-E6CC30B5B8DB}" destId="{29EBC194-CC48-4119-BF89-518C440EF9ED}" srcOrd="1" destOrd="0" presId="urn:microsoft.com/office/officeart/2005/8/layout/pyramid3"/>
    <dgm:cxn modelId="{99142541-2A92-4705-803A-2709B6FB2CA9}" srcId="{8F6402AD-749B-46B2-A298-D43CA4BD004B}" destId="{CE27D0CA-0392-4A65-B7A0-42BB149F423B}" srcOrd="0" destOrd="0" parTransId="{4D7501F6-F646-425F-AC64-E8BD8C512187}" sibTransId="{482611B1-9AC4-4C26-8F30-D0E1FEB5FDE6}"/>
    <dgm:cxn modelId="{A50D4ADE-8657-46DB-A8AC-57C6F1810701}" type="presOf" srcId="{7B2FABB2-7783-4513-8859-7AE4ABB3BE87}" destId="{65DD1FB9-54AE-46D2-8429-403909363ECA}" srcOrd="1" destOrd="0" presId="urn:microsoft.com/office/officeart/2005/8/layout/pyramid3"/>
    <dgm:cxn modelId="{B8ED8FB0-A9CD-44A3-BAA7-274CF135F93B}" type="presOf" srcId="{90342462-4483-45F1-9A0E-E6CC30B5B8DB}" destId="{F50D68BD-FADC-4E44-8133-C2E7ACA3DEBB}" srcOrd="0" destOrd="0" presId="urn:microsoft.com/office/officeart/2005/8/layout/pyramid3"/>
    <dgm:cxn modelId="{04F2D615-86C1-4089-8124-2379E9FACF79}" type="presOf" srcId="{6E841B24-5A37-4878-BE78-E7E0AF8261BA}" destId="{788392F3-E12C-46AB-A514-E3FA1EA9C0E7}" srcOrd="1" destOrd="0" presId="urn:microsoft.com/office/officeart/2005/8/layout/pyramid3"/>
    <dgm:cxn modelId="{32FFD31E-D1CE-4196-B2A2-152BC1134044}" type="presOf" srcId="{CE27D0CA-0392-4A65-B7A0-42BB149F423B}" destId="{AF4ABF64-BD66-47C2-B71D-D3D2DE776783}" srcOrd="1" destOrd="0" presId="urn:microsoft.com/office/officeart/2005/8/layout/pyramid3"/>
    <dgm:cxn modelId="{9BE916C3-8E58-4965-A1D5-8F2693EA6881}" type="presOf" srcId="{FE691FEF-2B70-41AD-8140-EA7D3B36D31D}" destId="{207900E3-7FAB-4AEB-B4B5-B90B719E75F9}" srcOrd="0" destOrd="0" presId="urn:microsoft.com/office/officeart/2005/8/layout/pyramid3"/>
    <dgm:cxn modelId="{F801E503-7829-40A0-929B-3BD71191A40F}" type="presOf" srcId="{7B2FABB2-7783-4513-8859-7AE4ABB3BE87}" destId="{69FC790A-5C79-4998-989F-5FCDF8A965FD}" srcOrd="0" destOrd="0" presId="urn:microsoft.com/office/officeart/2005/8/layout/pyramid3"/>
    <dgm:cxn modelId="{F7BFCEB4-97AD-4CDB-A2F3-271D42ECAA38}" type="presOf" srcId="{FE691FEF-2B70-41AD-8140-EA7D3B36D31D}" destId="{2832B522-B91E-4EDA-A98E-7C6A2CD73009}" srcOrd="1" destOrd="0" presId="urn:microsoft.com/office/officeart/2005/8/layout/pyramid3"/>
    <dgm:cxn modelId="{8EE7EA36-0537-4326-9051-DB4F5151BFA8}" type="presOf" srcId="{6E841B24-5A37-4878-BE78-E7E0AF8261BA}" destId="{8088EF6B-803B-4788-B651-FBB10BA89D26}" srcOrd="0" destOrd="0" presId="urn:microsoft.com/office/officeart/2005/8/layout/pyramid3"/>
    <dgm:cxn modelId="{C47BABEE-7E0D-41CB-BE1A-CE875330C678}" type="presOf" srcId="{8F6402AD-749B-46B2-A298-D43CA4BD004B}" destId="{62A4A1FB-A10B-45EA-B614-BEDECDD27EFD}" srcOrd="0" destOrd="0" presId="urn:microsoft.com/office/officeart/2005/8/layout/pyramid3"/>
    <dgm:cxn modelId="{6CAAAE56-9822-41ED-BADA-329AFE68B9D0}" srcId="{8F6402AD-749B-46B2-A298-D43CA4BD004B}" destId="{90342462-4483-45F1-9A0E-E6CC30B5B8DB}" srcOrd="3" destOrd="0" parTransId="{9205B750-93BE-4670-B049-85B3ACF2A096}" sibTransId="{63EAE829-6468-46FF-B9DA-C754ABCA4A7D}"/>
    <dgm:cxn modelId="{0214D809-099B-477A-BD00-73021FE906FD}" type="presOf" srcId="{CE27D0CA-0392-4A65-B7A0-42BB149F423B}" destId="{67B336D9-FF61-407F-86E5-F318C1DAFEB2}" srcOrd="0" destOrd="0" presId="urn:microsoft.com/office/officeart/2005/8/layout/pyramid3"/>
    <dgm:cxn modelId="{69A38ABF-1FD4-4DD6-A993-A47F0F20AD1B}" srcId="{8F6402AD-749B-46B2-A298-D43CA4BD004B}" destId="{FE691FEF-2B70-41AD-8140-EA7D3B36D31D}" srcOrd="1" destOrd="0" parTransId="{D7E44ADC-A448-48DB-8115-9B1AD0B79AFA}" sibTransId="{9B3F78DF-C445-4EB4-8623-3DC845B4806E}"/>
    <dgm:cxn modelId="{6DF99F84-9AAB-42EF-B002-EADF2F732471}" type="presParOf" srcId="{62A4A1FB-A10B-45EA-B614-BEDECDD27EFD}" destId="{AA1CE360-2111-44D5-814D-A9CA30F5DD96}" srcOrd="0" destOrd="0" presId="urn:microsoft.com/office/officeart/2005/8/layout/pyramid3"/>
    <dgm:cxn modelId="{421F0FBB-C5E3-4B99-8DA8-78BA4DB19762}" type="presParOf" srcId="{AA1CE360-2111-44D5-814D-A9CA30F5DD96}" destId="{67B336D9-FF61-407F-86E5-F318C1DAFEB2}" srcOrd="0" destOrd="0" presId="urn:microsoft.com/office/officeart/2005/8/layout/pyramid3"/>
    <dgm:cxn modelId="{9E9D9E5C-AED0-4830-B80B-92FD2BEC2EB5}" type="presParOf" srcId="{AA1CE360-2111-44D5-814D-A9CA30F5DD96}" destId="{AF4ABF64-BD66-47C2-B71D-D3D2DE776783}" srcOrd="1" destOrd="0" presId="urn:microsoft.com/office/officeart/2005/8/layout/pyramid3"/>
    <dgm:cxn modelId="{CF7E6859-95D1-4426-A708-D58B2CDBB5AC}" type="presParOf" srcId="{62A4A1FB-A10B-45EA-B614-BEDECDD27EFD}" destId="{28812F0E-4519-4E68-8E9F-A0172D264A70}" srcOrd="1" destOrd="0" presId="urn:microsoft.com/office/officeart/2005/8/layout/pyramid3"/>
    <dgm:cxn modelId="{54FB9225-CBC4-400C-911C-BAF23C57E362}" type="presParOf" srcId="{28812F0E-4519-4E68-8E9F-A0172D264A70}" destId="{207900E3-7FAB-4AEB-B4B5-B90B719E75F9}" srcOrd="0" destOrd="0" presId="urn:microsoft.com/office/officeart/2005/8/layout/pyramid3"/>
    <dgm:cxn modelId="{9B70C214-4967-4E96-B09D-15B4235FAF9E}" type="presParOf" srcId="{28812F0E-4519-4E68-8E9F-A0172D264A70}" destId="{2832B522-B91E-4EDA-A98E-7C6A2CD73009}" srcOrd="1" destOrd="0" presId="urn:microsoft.com/office/officeart/2005/8/layout/pyramid3"/>
    <dgm:cxn modelId="{8F857968-D9BB-4C85-A72C-4258A08E9EF1}" type="presParOf" srcId="{62A4A1FB-A10B-45EA-B614-BEDECDD27EFD}" destId="{C297657F-ECFD-461C-A062-99A38C68D361}" srcOrd="2" destOrd="0" presId="urn:microsoft.com/office/officeart/2005/8/layout/pyramid3"/>
    <dgm:cxn modelId="{12B0032A-A9B8-4E02-B8E9-E31F82EF7C9C}" type="presParOf" srcId="{C297657F-ECFD-461C-A062-99A38C68D361}" destId="{8088EF6B-803B-4788-B651-FBB10BA89D26}" srcOrd="0" destOrd="0" presId="urn:microsoft.com/office/officeart/2005/8/layout/pyramid3"/>
    <dgm:cxn modelId="{781FD07E-1EAD-4CB9-AEC8-2E3EF51F535F}" type="presParOf" srcId="{C297657F-ECFD-461C-A062-99A38C68D361}" destId="{788392F3-E12C-46AB-A514-E3FA1EA9C0E7}" srcOrd="1" destOrd="0" presId="urn:microsoft.com/office/officeart/2005/8/layout/pyramid3"/>
    <dgm:cxn modelId="{86AF4479-F21B-44EE-9159-D75CC49F1C2A}" type="presParOf" srcId="{62A4A1FB-A10B-45EA-B614-BEDECDD27EFD}" destId="{5FE9A70B-D58E-4BB3-9077-E41832816B27}" srcOrd="3" destOrd="0" presId="urn:microsoft.com/office/officeart/2005/8/layout/pyramid3"/>
    <dgm:cxn modelId="{FAA7D346-CA7A-492A-A32E-5AC7063D54E7}" type="presParOf" srcId="{5FE9A70B-D58E-4BB3-9077-E41832816B27}" destId="{F50D68BD-FADC-4E44-8133-C2E7ACA3DEBB}" srcOrd="0" destOrd="0" presId="urn:microsoft.com/office/officeart/2005/8/layout/pyramid3"/>
    <dgm:cxn modelId="{374CCF01-0F01-4E09-92B8-8080A44D9FEC}" type="presParOf" srcId="{5FE9A70B-D58E-4BB3-9077-E41832816B27}" destId="{29EBC194-CC48-4119-BF89-518C440EF9ED}" srcOrd="1" destOrd="0" presId="urn:microsoft.com/office/officeart/2005/8/layout/pyramid3"/>
    <dgm:cxn modelId="{38112692-1282-4D32-A373-469892DD7C9A}" type="presParOf" srcId="{62A4A1FB-A10B-45EA-B614-BEDECDD27EFD}" destId="{82FA700E-43BA-4B18-BD13-D311DC0028A4}" srcOrd="4" destOrd="0" presId="urn:microsoft.com/office/officeart/2005/8/layout/pyramid3"/>
    <dgm:cxn modelId="{1D23BCBE-F9D6-4E2F-97DF-664762208965}" type="presParOf" srcId="{82FA700E-43BA-4B18-BD13-D311DC0028A4}" destId="{69FC790A-5C79-4998-989F-5FCDF8A965FD}" srcOrd="0" destOrd="0" presId="urn:microsoft.com/office/officeart/2005/8/layout/pyramid3"/>
    <dgm:cxn modelId="{D8FC6F7A-934A-441B-B53A-86017F4DC841}" type="presParOf" srcId="{82FA700E-43BA-4B18-BD13-D311DC0028A4}" destId="{65DD1FB9-54AE-46D2-8429-403909363EC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2E7DFB-CA80-4C0C-AE5A-934F1CB758D7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DDB70F9-C21D-42C7-854D-B65523842C08}">
      <dgm:prSet phldrT="[Text]"/>
      <dgm:spPr/>
      <dgm:t>
        <a:bodyPr/>
        <a:lstStyle/>
        <a:p>
          <a:r>
            <a:rPr lang="en-US" dirty="0" smtClean="0"/>
            <a:t>Internet</a:t>
          </a:r>
          <a:endParaRPr lang="en-US" dirty="0"/>
        </a:p>
      </dgm:t>
    </dgm:pt>
    <dgm:pt modelId="{DA24298A-1EF5-4C74-B68A-4ABB058A55D5}" type="parTrans" cxnId="{62BAA088-2BAC-4A33-92F2-6809185AAB33}">
      <dgm:prSet/>
      <dgm:spPr/>
      <dgm:t>
        <a:bodyPr/>
        <a:lstStyle/>
        <a:p>
          <a:endParaRPr lang="en-US"/>
        </a:p>
      </dgm:t>
    </dgm:pt>
    <dgm:pt modelId="{903B2DF6-C02B-43EC-A898-1285A15E4205}" type="sibTrans" cxnId="{62BAA088-2BAC-4A33-92F2-6809185AAB33}">
      <dgm:prSet/>
      <dgm:spPr/>
      <dgm:t>
        <a:bodyPr/>
        <a:lstStyle/>
        <a:p>
          <a:endParaRPr lang="en-US"/>
        </a:p>
      </dgm:t>
    </dgm:pt>
    <dgm:pt modelId="{EA81800E-2058-411C-9BE9-086A58DF353E}">
      <dgm:prSet phldrT="[Text]"/>
      <dgm:spPr/>
      <dgm:t>
        <a:bodyPr/>
        <a:lstStyle/>
        <a:p>
          <a:r>
            <a:rPr lang="en-US" b="0" dirty="0" smtClean="0"/>
            <a:t>Newspaper Ads</a:t>
          </a:r>
          <a:endParaRPr lang="en-US" b="0" dirty="0"/>
        </a:p>
      </dgm:t>
    </dgm:pt>
    <dgm:pt modelId="{979D6254-04A9-4F2E-A5FB-D7F00A044234}" type="parTrans" cxnId="{B1C8EAA1-41D2-4CA7-B734-3D0BBA4D6B82}">
      <dgm:prSet/>
      <dgm:spPr/>
      <dgm:t>
        <a:bodyPr/>
        <a:lstStyle/>
        <a:p>
          <a:endParaRPr lang="en-US"/>
        </a:p>
      </dgm:t>
    </dgm:pt>
    <dgm:pt modelId="{953A552C-7BCE-4BEE-A4AB-9B136B93B113}" type="sibTrans" cxnId="{B1C8EAA1-41D2-4CA7-B734-3D0BBA4D6B82}">
      <dgm:prSet/>
      <dgm:spPr/>
      <dgm:t>
        <a:bodyPr/>
        <a:lstStyle/>
        <a:p>
          <a:endParaRPr lang="en-US"/>
        </a:p>
      </dgm:t>
    </dgm:pt>
    <dgm:pt modelId="{EB053A8F-1438-402D-A675-DA8030F80AC0}">
      <dgm:prSet phldrT="[Text]"/>
      <dgm:spPr/>
      <dgm:t>
        <a:bodyPr/>
        <a:lstStyle/>
        <a:p>
          <a:r>
            <a:rPr lang="en-US" dirty="0" smtClean="0"/>
            <a:t>Within</a:t>
          </a:r>
          <a:endParaRPr lang="en-US" dirty="0"/>
        </a:p>
      </dgm:t>
    </dgm:pt>
    <dgm:pt modelId="{8DDC1A03-785A-404C-AEE5-CB9EF5E0B59C}" type="parTrans" cxnId="{A2062936-07B0-4F6E-AC6A-CA17EF545C60}">
      <dgm:prSet/>
      <dgm:spPr/>
      <dgm:t>
        <a:bodyPr/>
        <a:lstStyle/>
        <a:p>
          <a:endParaRPr lang="en-US"/>
        </a:p>
      </dgm:t>
    </dgm:pt>
    <dgm:pt modelId="{DC27632C-AF68-4D71-A08F-D276EABE5D88}" type="sibTrans" cxnId="{A2062936-07B0-4F6E-AC6A-CA17EF545C60}">
      <dgm:prSet/>
      <dgm:spPr/>
      <dgm:t>
        <a:bodyPr/>
        <a:lstStyle/>
        <a:p>
          <a:endParaRPr lang="en-US"/>
        </a:p>
      </dgm:t>
    </dgm:pt>
    <dgm:pt modelId="{239A4DF7-BCD0-44F1-A592-A733F7162AAD}">
      <dgm:prSet phldrT="[Text]"/>
      <dgm:spPr/>
      <dgm:t>
        <a:bodyPr/>
        <a:lstStyle/>
        <a:p>
          <a:r>
            <a:rPr lang="en-US" dirty="0" smtClean="0"/>
            <a:t>Agencies</a:t>
          </a:r>
          <a:endParaRPr lang="en-US" dirty="0"/>
        </a:p>
      </dgm:t>
    </dgm:pt>
    <dgm:pt modelId="{DE301198-9C42-4289-938C-2EAE5A3582B9}" type="parTrans" cxnId="{194013BC-3B7C-477C-83FF-6D98D50EBB56}">
      <dgm:prSet/>
      <dgm:spPr/>
      <dgm:t>
        <a:bodyPr/>
        <a:lstStyle/>
        <a:p>
          <a:endParaRPr lang="en-US"/>
        </a:p>
      </dgm:t>
    </dgm:pt>
    <dgm:pt modelId="{0A3762F9-D2B7-4499-A9DB-6F9C4B85EFB6}" type="sibTrans" cxnId="{194013BC-3B7C-477C-83FF-6D98D50EBB56}">
      <dgm:prSet/>
      <dgm:spPr/>
      <dgm:t>
        <a:bodyPr/>
        <a:lstStyle/>
        <a:p>
          <a:endParaRPr lang="en-US"/>
        </a:p>
      </dgm:t>
    </dgm:pt>
    <dgm:pt modelId="{B10BFB92-0494-4740-9BD8-5B2392E472DF}">
      <dgm:prSet phldrT="[Text]"/>
      <dgm:spPr/>
      <dgm:t>
        <a:bodyPr/>
        <a:lstStyle/>
        <a:p>
          <a:r>
            <a:rPr lang="en-US" dirty="0" smtClean="0"/>
            <a:t>Referrals/Direct Contact</a:t>
          </a:r>
          <a:endParaRPr lang="en-US" dirty="0"/>
        </a:p>
      </dgm:t>
    </dgm:pt>
    <dgm:pt modelId="{292A20BE-442A-4DED-9AF3-EEE4D6E7EBEE}" type="parTrans" cxnId="{74C12B0D-4AD4-49F4-944C-E50E863F816B}">
      <dgm:prSet/>
      <dgm:spPr/>
      <dgm:t>
        <a:bodyPr/>
        <a:lstStyle/>
        <a:p>
          <a:endParaRPr lang="en-US"/>
        </a:p>
      </dgm:t>
    </dgm:pt>
    <dgm:pt modelId="{F508C5A5-4E2D-4473-8AC0-BFB0F2A3BCF0}" type="sibTrans" cxnId="{74C12B0D-4AD4-49F4-944C-E50E863F816B}">
      <dgm:prSet/>
      <dgm:spPr/>
      <dgm:t>
        <a:bodyPr/>
        <a:lstStyle/>
        <a:p>
          <a:endParaRPr lang="en-US"/>
        </a:p>
      </dgm:t>
    </dgm:pt>
    <dgm:pt modelId="{35A86E60-38D5-4ACA-8DAC-C90B35148158}" type="pres">
      <dgm:prSet presAssocID="{ED2E7DFB-CA80-4C0C-AE5A-934F1CB758D7}" presName="Name0" presStyleCnt="0">
        <dgm:presLayoutVars>
          <dgm:dir/>
          <dgm:animLvl val="lvl"/>
          <dgm:resizeHandles val="exact"/>
        </dgm:presLayoutVars>
      </dgm:prSet>
      <dgm:spPr/>
    </dgm:pt>
    <dgm:pt modelId="{F0B12A2F-5A55-4EB3-A290-9EDDF1EE94A8}" type="pres">
      <dgm:prSet presAssocID="{2DDB70F9-C21D-42C7-854D-B65523842C08}" presName="Name8" presStyleCnt="0"/>
      <dgm:spPr/>
    </dgm:pt>
    <dgm:pt modelId="{AAFE5749-8EBA-4667-8885-BDB84B523228}" type="pres">
      <dgm:prSet presAssocID="{2DDB70F9-C21D-42C7-854D-B65523842C08}" presName="level" presStyleLbl="node1" presStyleIdx="0" presStyleCnt="5" custLinFactNeighborX="-5937" custLinFactNeighborY="-38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25743F-03AA-4235-AD80-D22E4E0A5CBF}" type="pres">
      <dgm:prSet presAssocID="{2DDB70F9-C21D-42C7-854D-B65523842C0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0EE80-D4A8-4C54-9D9F-103B7057490E}" type="pres">
      <dgm:prSet presAssocID="{EA81800E-2058-411C-9BE9-086A58DF353E}" presName="Name8" presStyleCnt="0"/>
      <dgm:spPr/>
    </dgm:pt>
    <dgm:pt modelId="{0F51AC2C-EB58-4BBF-A0FA-EEC971F9E7D7}" type="pres">
      <dgm:prSet presAssocID="{EA81800E-2058-411C-9BE9-086A58DF353E}" presName="level" presStyleLbl="node1" presStyleIdx="1" presStyleCnt="5" custLinFactNeighborX="-676" custLinFactNeighborY="-38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E5C244-6EF3-4DCD-B8D0-CC198EC36804}" type="pres">
      <dgm:prSet presAssocID="{EA81800E-2058-411C-9BE9-086A58DF35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52DC2-846E-4EC2-B1EE-D75224780E48}" type="pres">
      <dgm:prSet presAssocID="{239A4DF7-BCD0-44F1-A592-A733F7162AAD}" presName="Name8" presStyleCnt="0"/>
      <dgm:spPr/>
    </dgm:pt>
    <dgm:pt modelId="{658A599A-B7AC-4B0D-BF07-5AC45533C6F5}" type="pres">
      <dgm:prSet presAssocID="{239A4DF7-BCD0-44F1-A592-A733F7162AA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81976-D31F-4746-B0FC-42713EC5A7EA}" type="pres">
      <dgm:prSet presAssocID="{239A4DF7-BCD0-44F1-A592-A733F7162A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C9F48-7247-4134-8708-ACCB32B03590}" type="pres">
      <dgm:prSet presAssocID="{B10BFB92-0494-4740-9BD8-5B2392E472DF}" presName="Name8" presStyleCnt="0"/>
      <dgm:spPr/>
    </dgm:pt>
    <dgm:pt modelId="{D7EC66B6-0A46-4583-9863-415CB888CD3C}" type="pres">
      <dgm:prSet presAssocID="{B10BFB92-0494-4740-9BD8-5B2392E472DF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6D3E3-95A8-4C62-B82E-91A2BD2F0166}" type="pres">
      <dgm:prSet presAssocID="{B10BFB92-0494-4740-9BD8-5B2392E472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9AFD8-BF88-4E75-ACFF-9E29DDCE85FD}" type="pres">
      <dgm:prSet presAssocID="{EB053A8F-1438-402D-A675-DA8030F80AC0}" presName="Name8" presStyleCnt="0"/>
      <dgm:spPr/>
    </dgm:pt>
    <dgm:pt modelId="{720CE9B1-48B3-45EF-9FEE-6E21711F60F8}" type="pres">
      <dgm:prSet presAssocID="{EB053A8F-1438-402D-A675-DA8030F80AC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8732D1-E2E3-409F-911E-33CF679DAF0B}" type="pres">
      <dgm:prSet presAssocID="{EB053A8F-1438-402D-A675-DA8030F80A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A94395-FEE6-461F-99DF-089ADF527D4E}" type="presOf" srcId="{2DDB70F9-C21D-42C7-854D-B65523842C08}" destId="{6C25743F-03AA-4235-AD80-D22E4E0A5CBF}" srcOrd="1" destOrd="0" presId="urn:microsoft.com/office/officeart/2005/8/layout/pyramid1"/>
    <dgm:cxn modelId="{7FBE4058-6180-4FB6-B691-C0DEAF6E87E7}" type="presOf" srcId="{EB053A8F-1438-402D-A675-DA8030F80AC0}" destId="{720CE9B1-48B3-45EF-9FEE-6E21711F60F8}" srcOrd="0" destOrd="0" presId="urn:microsoft.com/office/officeart/2005/8/layout/pyramid1"/>
    <dgm:cxn modelId="{D4E93D23-073D-4F5E-A383-8871AE39443A}" type="presOf" srcId="{EA81800E-2058-411C-9BE9-086A58DF353E}" destId="{0F51AC2C-EB58-4BBF-A0FA-EEC971F9E7D7}" srcOrd="0" destOrd="0" presId="urn:microsoft.com/office/officeart/2005/8/layout/pyramid1"/>
    <dgm:cxn modelId="{B845A64D-0A9B-470F-A511-92ADE15CCBB0}" type="presOf" srcId="{239A4DF7-BCD0-44F1-A592-A733F7162AAD}" destId="{5CB81976-D31F-4746-B0FC-42713EC5A7EA}" srcOrd="1" destOrd="0" presId="urn:microsoft.com/office/officeart/2005/8/layout/pyramid1"/>
    <dgm:cxn modelId="{2655E587-CB2E-4A05-8761-DD98B9E3A956}" type="presOf" srcId="{ED2E7DFB-CA80-4C0C-AE5A-934F1CB758D7}" destId="{35A86E60-38D5-4ACA-8DAC-C90B35148158}" srcOrd="0" destOrd="0" presId="urn:microsoft.com/office/officeart/2005/8/layout/pyramid1"/>
    <dgm:cxn modelId="{C2422B15-D1B2-423C-A2C6-07D549CA005C}" type="presOf" srcId="{239A4DF7-BCD0-44F1-A592-A733F7162AAD}" destId="{658A599A-B7AC-4B0D-BF07-5AC45533C6F5}" srcOrd="0" destOrd="0" presId="urn:microsoft.com/office/officeart/2005/8/layout/pyramid1"/>
    <dgm:cxn modelId="{B1C8EAA1-41D2-4CA7-B734-3D0BBA4D6B82}" srcId="{ED2E7DFB-CA80-4C0C-AE5A-934F1CB758D7}" destId="{EA81800E-2058-411C-9BE9-086A58DF353E}" srcOrd="1" destOrd="0" parTransId="{979D6254-04A9-4F2E-A5FB-D7F00A044234}" sibTransId="{953A552C-7BCE-4BEE-A4AB-9B136B93B113}"/>
    <dgm:cxn modelId="{E60921D9-6809-4AC0-94FF-D6444D354847}" type="presOf" srcId="{B10BFB92-0494-4740-9BD8-5B2392E472DF}" destId="{E2F6D3E3-95A8-4C62-B82E-91A2BD2F0166}" srcOrd="1" destOrd="0" presId="urn:microsoft.com/office/officeart/2005/8/layout/pyramid1"/>
    <dgm:cxn modelId="{E2293A1A-DAFC-4657-905C-AA07CD273825}" type="presOf" srcId="{EA81800E-2058-411C-9BE9-086A58DF353E}" destId="{A1E5C244-6EF3-4DCD-B8D0-CC198EC36804}" srcOrd="1" destOrd="0" presId="urn:microsoft.com/office/officeart/2005/8/layout/pyramid1"/>
    <dgm:cxn modelId="{74C12B0D-4AD4-49F4-944C-E50E863F816B}" srcId="{ED2E7DFB-CA80-4C0C-AE5A-934F1CB758D7}" destId="{B10BFB92-0494-4740-9BD8-5B2392E472DF}" srcOrd="3" destOrd="0" parTransId="{292A20BE-442A-4DED-9AF3-EEE4D6E7EBEE}" sibTransId="{F508C5A5-4E2D-4473-8AC0-BFB0F2A3BCF0}"/>
    <dgm:cxn modelId="{A2062936-07B0-4F6E-AC6A-CA17EF545C60}" srcId="{ED2E7DFB-CA80-4C0C-AE5A-934F1CB758D7}" destId="{EB053A8F-1438-402D-A675-DA8030F80AC0}" srcOrd="4" destOrd="0" parTransId="{8DDC1A03-785A-404C-AEE5-CB9EF5E0B59C}" sibTransId="{DC27632C-AF68-4D71-A08F-D276EABE5D88}"/>
    <dgm:cxn modelId="{62BAA088-2BAC-4A33-92F2-6809185AAB33}" srcId="{ED2E7DFB-CA80-4C0C-AE5A-934F1CB758D7}" destId="{2DDB70F9-C21D-42C7-854D-B65523842C08}" srcOrd="0" destOrd="0" parTransId="{DA24298A-1EF5-4C74-B68A-4ABB058A55D5}" sibTransId="{903B2DF6-C02B-43EC-A898-1285A15E4205}"/>
    <dgm:cxn modelId="{194013BC-3B7C-477C-83FF-6D98D50EBB56}" srcId="{ED2E7DFB-CA80-4C0C-AE5A-934F1CB758D7}" destId="{239A4DF7-BCD0-44F1-A592-A733F7162AAD}" srcOrd="2" destOrd="0" parTransId="{DE301198-9C42-4289-938C-2EAE5A3582B9}" sibTransId="{0A3762F9-D2B7-4499-A9DB-6F9C4B85EFB6}"/>
    <dgm:cxn modelId="{E4DC0705-25EC-469E-9BE2-274DB034A18D}" type="presOf" srcId="{B10BFB92-0494-4740-9BD8-5B2392E472DF}" destId="{D7EC66B6-0A46-4583-9863-415CB888CD3C}" srcOrd="0" destOrd="0" presId="urn:microsoft.com/office/officeart/2005/8/layout/pyramid1"/>
    <dgm:cxn modelId="{24479EB9-5C41-41ED-8E3B-3266A0E2E7B6}" type="presOf" srcId="{EB053A8F-1438-402D-A675-DA8030F80AC0}" destId="{0E8732D1-E2E3-409F-911E-33CF679DAF0B}" srcOrd="1" destOrd="0" presId="urn:microsoft.com/office/officeart/2005/8/layout/pyramid1"/>
    <dgm:cxn modelId="{6DBBFDC4-5A5E-4F9F-B4DE-EFF5B7D201A5}" type="presOf" srcId="{2DDB70F9-C21D-42C7-854D-B65523842C08}" destId="{AAFE5749-8EBA-4667-8885-BDB84B523228}" srcOrd="0" destOrd="0" presId="urn:microsoft.com/office/officeart/2005/8/layout/pyramid1"/>
    <dgm:cxn modelId="{2C668F46-A6A6-4E5E-8C41-6EA719516ADE}" type="presParOf" srcId="{35A86E60-38D5-4ACA-8DAC-C90B35148158}" destId="{F0B12A2F-5A55-4EB3-A290-9EDDF1EE94A8}" srcOrd="0" destOrd="0" presId="urn:microsoft.com/office/officeart/2005/8/layout/pyramid1"/>
    <dgm:cxn modelId="{C7C590DB-AAB1-46A0-AA62-182FA68F6A0B}" type="presParOf" srcId="{F0B12A2F-5A55-4EB3-A290-9EDDF1EE94A8}" destId="{AAFE5749-8EBA-4667-8885-BDB84B523228}" srcOrd="0" destOrd="0" presId="urn:microsoft.com/office/officeart/2005/8/layout/pyramid1"/>
    <dgm:cxn modelId="{F832F087-7B06-4704-BBEB-EBCFFE9B6B2A}" type="presParOf" srcId="{F0B12A2F-5A55-4EB3-A290-9EDDF1EE94A8}" destId="{6C25743F-03AA-4235-AD80-D22E4E0A5CBF}" srcOrd="1" destOrd="0" presId="urn:microsoft.com/office/officeart/2005/8/layout/pyramid1"/>
    <dgm:cxn modelId="{5CA0E4A5-DAB7-4D12-AD2F-7C36E9E1B54C}" type="presParOf" srcId="{35A86E60-38D5-4ACA-8DAC-C90B35148158}" destId="{A570EE80-D4A8-4C54-9D9F-103B7057490E}" srcOrd="1" destOrd="0" presId="urn:microsoft.com/office/officeart/2005/8/layout/pyramid1"/>
    <dgm:cxn modelId="{A219DBB0-B0A3-493A-A504-458D5C17D62F}" type="presParOf" srcId="{A570EE80-D4A8-4C54-9D9F-103B7057490E}" destId="{0F51AC2C-EB58-4BBF-A0FA-EEC971F9E7D7}" srcOrd="0" destOrd="0" presId="urn:microsoft.com/office/officeart/2005/8/layout/pyramid1"/>
    <dgm:cxn modelId="{16101ED8-C8E3-4CD3-B18A-0EF4606CCB4C}" type="presParOf" srcId="{A570EE80-D4A8-4C54-9D9F-103B7057490E}" destId="{A1E5C244-6EF3-4DCD-B8D0-CC198EC36804}" srcOrd="1" destOrd="0" presId="urn:microsoft.com/office/officeart/2005/8/layout/pyramid1"/>
    <dgm:cxn modelId="{54E5E731-4FE9-40CB-915B-3E9349D6B575}" type="presParOf" srcId="{35A86E60-38D5-4ACA-8DAC-C90B35148158}" destId="{D2E52DC2-846E-4EC2-B1EE-D75224780E48}" srcOrd="2" destOrd="0" presId="urn:microsoft.com/office/officeart/2005/8/layout/pyramid1"/>
    <dgm:cxn modelId="{FB629563-84B8-4848-BCF3-D870EE7E2D80}" type="presParOf" srcId="{D2E52DC2-846E-4EC2-B1EE-D75224780E48}" destId="{658A599A-B7AC-4B0D-BF07-5AC45533C6F5}" srcOrd="0" destOrd="0" presId="urn:microsoft.com/office/officeart/2005/8/layout/pyramid1"/>
    <dgm:cxn modelId="{89B6E400-CE8B-4FF6-9472-E66C62A184C1}" type="presParOf" srcId="{D2E52DC2-846E-4EC2-B1EE-D75224780E48}" destId="{5CB81976-D31F-4746-B0FC-42713EC5A7EA}" srcOrd="1" destOrd="0" presId="urn:microsoft.com/office/officeart/2005/8/layout/pyramid1"/>
    <dgm:cxn modelId="{BE290FE8-27AD-4F59-B8AB-8474C13B9883}" type="presParOf" srcId="{35A86E60-38D5-4ACA-8DAC-C90B35148158}" destId="{0CCC9F48-7247-4134-8708-ACCB32B03590}" srcOrd="3" destOrd="0" presId="urn:microsoft.com/office/officeart/2005/8/layout/pyramid1"/>
    <dgm:cxn modelId="{88D857D2-A116-4CD1-BFBA-6C763DBE6EE0}" type="presParOf" srcId="{0CCC9F48-7247-4134-8708-ACCB32B03590}" destId="{D7EC66B6-0A46-4583-9863-415CB888CD3C}" srcOrd="0" destOrd="0" presId="urn:microsoft.com/office/officeart/2005/8/layout/pyramid1"/>
    <dgm:cxn modelId="{2555CF57-43C3-4EAB-A2DF-877C9E76AAB8}" type="presParOf" srcId="{0CCC9F48-7247-4134-8708-ACCB32B03590}" destId="{E2F6D3E3-95A8-4C62-B82E-91A2BD2F0166}" srcOrd="1" destOrd="0" presId="urn:microsoft.com/office/officeart/2005/8/layout/pyramid1"/>
    <dgm:cxn modelId="{7876B771-E76E-4C54-8E6C-D9B0DB5B9726}" type="presParOf" srcId="{35A86E60-38D5-4ACA-8DAC-C90B35148158}" destId="{E569AFD8-BF88-4E75-ACFF-9E29DDCE85FD}" srcOrd="4" destOrd="0" presId="urn:microsoft.com/office/officeart/2005/8/layout/pyramid1"/>
    <dgm:cxn modelId="{EA247965-C6C1-42E8-A625-F878A6F8F78A}" type="presParOf" srcId="{E569AFD8-BF88-4E75-ACFF-9E29DDCE85FD}" destId="{720CE9B1-48B3-45EF-9FEE-6E21711F60F8}" srcOrd="0" destOrd="0" presId="urn:microsoft.com/office/officeart/2005/8/layout/pyramid1"/>
    <dgm:cxn modelId="{1E214899-7524-489F-AF08-12DBB0A13375}" type="presParOf" srcId="{E569AFD8-BF88-4E75-ACFF-9E29DDCE85FD}" destId="{0E8732D1-E2E3-409F-911E-33CF679DAF0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DA1CD-7C33-4410-BC16-40EB000AC4F7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32075-6901-498E-AE00-45DD0C1D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34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32075-6901-498E-AE00-45DD0C1D48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1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3D6856-62DF-49F5-8D4A-E1FA8A7AF37D}" type="datetimeFigureOut">
              <a:rPr lang="en-US" smtClean="0"/>
              <a:t>3/26/2014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9FC98-9A09-4F98-8D73-68224B6D23C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Education and Career Plan to Help Your Students Achieve Their Dreams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Stacie Fehrm, M.Ed.</a:t>
            </a:r>
          </a:p>
          <a:p>
            <a:r>
              <a:rPr lang="en-US" dirty="0" smtClean="0"/>
              <a:t>The Literacy Program of Greater Plymouth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FAFSA</a:t>
            </a:r>
          </a:p>
          <a:p>
            <a:r>
              <a:rPr lang="en-US" sz="2800" dirty="0" smtClean="0"/>
              <a:t>College Websites</a:t>
            </a:r>
          </a:p>
          <a:p>
            <a:r>
              <a:rPr lang="en-US" sz="2800" dirty="0" smtClean="0"/>
              <a:t>College Tours</a:t>
            </a:r>
          </a:p>
          <a:p>
            <a:r>
              <a:rPr lang="en-US" sz="2800" dirty="0" err="1" smtClean="0"/>
              <a:t>Accuplacer</a:t>
            </a:r>
            <a:endParaRPr lang="en-US" sz="2800" dirty="0" smtClean="0"/>
          </a:p>
          <a:p>
            <a:r>
              <a:rPr lang="en-US" sz="2800" dirty="0" smtClean="0"/>
              <a:t>Guest Speakers</a:t>
            </a:r>
          </a:p>
          <a:p>
            <a:r>
              <a:rPr lang="en-US" sz="2800" dirty="0" smtClean="0"/>
              <a:t>Career Centers/Workforce Development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Educational Planning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38272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524000"/>
            <a:ext cx="7391400" cy="4648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b="1" dirty="0" smtClean="0"/>
              <a:t>Top 10 traits valued by employers: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Strong Work Ethic		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Dependability </a:t>
            </a:r>
            <a:r>
              <a:rPr lang="en-US" sz="2600" dirty="0"/>
              <a:t>&amp; </a:t>
            </a:r>
            <a:r>
              <a:rPr lang="en-US" sz="2600" dirty="0" smtClean="0"/>
              <a:t>Responsibility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Positive attitude</a:t>
            </a:r>
            <a:r>
              <a:rPr lang="en-US" sz="2600" dirty="0"/>
              <a:t>		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Adaptability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Honesty and Integrity</a:t>
            </a:r>
            <a:r>
              <a:rPr lang="en-US" sz="2600" dirty="0"/>
              <a:t>	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Self-Motivation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Self-confidence</a:t>
            </a:r>
            <a:r>
              <a:rPr lang="en-US" sz="2600" dirty="0"/>
              <a:t>		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Professionalism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Loyalty</a:t>
            </a:r>
            <a:r>
              <a:rPr lang="en-US" sz="2600" dirty="0"/>
              <a:t>			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Desire </a:t>
            </a:r>
            <a:r>
              <a:rPr lang="en-US" sz="2600" dirty="0"/>
              <a:t>to Learn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3621" y="152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Job Seeking Skills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Land </a:t>
            </a:r>
            <a:r>
              <a:rPr lang="en-US" sz="3600" dirty="0" smtClean="0"/>
              <a:t>that job!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1825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r>
              <a:rPr lang="en-US" dirty="0" smtClean="0"/>
              <a:t>1. There are few jobs “out there” when the economy is slow.</a:t>
            </a:r>
          </a:p>
          <a:p>
            <a:r>
              <a:rPr lang="en-US" dirty="0" smtClean="0"/>
              <a:t>2. If you can’t find job openings, that proves there are none.</a:t>
            </a:r>
          </a:p>
          <a:p>
            <a:r>
              <a:rPr lang="en-US" dirty="0" smtClean="0"/>
              <a:t>3. Most people know what to do when it comes to looking for a job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smtClean="0"/>
              <a:t>The person who is hired can do the job the best.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u="sng" dirty="0" smtClean="0"/>
              <a:t>Networking and finding job openings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True or False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1600" dirty="0" smtClean="0"/>
              <a:t>(adapted from </a:t>
            </a:r>
            <a:r>
              <a:rPr lang="en-US" sz="1600" i="1" dirty="0" smtClean="0"/>
              <a:t>What Color is Your Parachute?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554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685800"/>
            <a:ext cx="8763000" cy="55626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1600" dirty="0" smtClean="0"/>
              <a:t>I</a:t>
            </a:r>
            <a:r>
              <a:rPr lang="en-US" dirty="0" smtClean="0"/>
              <a:t>. </a:t>
            </a:r>
            <a:r>
              <a:rPr lang="en-US" sz="1600" dirty="0" smtClean="0"/>
              <a:t>There are few jobs “out there” when the economy is slow.</a:t>
            </a:r>
          </a:p>
          <a:p>
            <a:pPr marL="109728" indent="0">
              <a:buNone/>
            </a:pPr>
            <a:r>
              <a:rPr lang="en-US" sz="1600" dirty="0" smtClean="0"/>
              <a:t>    A. Job openings are constantly churning. Musical chairs.</a:t>
            </a:r>
          </a:p>
          <a:p>
            <a:pPr marL="109728" indent="0">
              <a:buNone/>
            </a:pPr>
            <a:r>
              <a:rPr lang="en-US" sz="1600" dirty="0" smtClean="0"/>
              <a:t>II. If you can’t find job openings, that proves there are none.</a:t>
            </a:r>
          </a:p>
          <a:p>
            <a:pPr marL="109728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A. 4/5 people get jobs from people they know.</a:t>
            </a:r>
          </a:p>
          <a:p>
            <a:pPr marL="109728" indent="0">
              <a:buNone/>
            </a:pPr>
            <a:r>
              <a:rPr lang="en-US" sz="1600" dirty="0" smtClean="0"/>
              <a:t>    B. </a:t>
            </a:r>
            <a:r>
              <a:rPr lang="en-US" sz="1600" dirty="0" smtClean="0"/>
              <a:t>1.1 </a:t>
            </a:r>
            <a:r>
              <a:rPr lang="en-US" sz="1600" dirty="0" smtClean="0"/>
              <a:t>million jobs open every </a:t>
            </a:r>
            <a:r>
              <a:rPr lang="en-US" sz="1600" dirty="0" smtClean="0"/>
              <a:t>year</a:t>
            </a:r>
            <a:r>
              <a:rPr lang="en-US" sz="1600" dirty="0" smtClean="0"/>
              <a:t> </a:t>
            </a:r>
            <a:r>
              <a:rPr lang="en-US" sz="1600" dirty="0" smtClean="0"/>
              <a:t>in Massachusetts</a:t>
            </a:r>
            <a:r>
              <a:rPr lang="en-US" sz="1600" dirty="0" smtClean="0"/>
              <a:t>. 300K new, 800K replacement.</a:t>
            </a:r>
            <a:endParaRPr lang="en-US" sz="1600" dirty="0" smtClean="0"/>
          </a:p>
          <a:p>
            <a:pPr marL="109728" indent="0">
              <a:buNone/>
            </a:pPr>
            <a:r>
              <a:rPr lang="en-US" sz="1600" dirty="0" smtClean="0"/>
              <a:t>    </a:t>
            </a:r>
            <a:r>
              <a:rPr lang="en-US" sz="1600" dirty="0"/>
              <a:t>C</a:t>
            </a:r>
            <a:r>
              <a:rPr lang="en-US" sz="1600" dirty="0" smtClean="0"/>
              <a:t>. </a:t>
            </a:r>
            <a:r>
              <a:rPr lang="en-US" sz="1600" dirty="0" smtClean="0"/>
              <a:t>We need to prepare our students for the 21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century</a:t>
            </a:r>
            <a:r>
              <a:rPr lang="en-US" sz="1600" dirty="0" smtClean="0"/>
              <a:t>. Skills Gap.</a:t>
            </a:r>
            <a:endParaRPr lang="en-US" sz="1600" dirty="0" smtClean="0"/>
          </a:p>
          <a:p>
            <a:pPr marL="109728" indent="0">
              <a:buNone/>
            </a:pPr>
            <a:r>
              <a:rPr lang="en-US" sz="1600" dirty="0" smtClean="0"/>
              <a:t>III. Most people know what to do when it comes to looking for a job.</a:t>
            </a:r>
          </a:p>
          <a:p>
            <a:pPr marL="109728" indent="0">
              <a:buNone/>
            </a:pPr>
            <a:r>
              <a:rPr lang="en-US" sz="1600" dirty="0" smtClean="0"/>
              <a:t>     A.75-80% of job openings are not advertised.</a:t>
            </a:r>
          </a:p>
          <a:p>
            <a:pPr marL="109728" indent="0">
              <a:buNone/>
            </a:pPr>
            <a:r>
              <a:rPr lang="en-US" sz="1600" dirty="0" smtClean="0"/>
              <a:t>     B. Need to tap into hidden job market. </a:t>
            </a:r>
          </a:p>
          <a:p>
            <a:pPr marL="109728" indent="0">
              <a:buNone/>
            </a:pPr>
            <a:r>
              <a:rPr lang="en-US" sz="1600" dirty="0" smtClean="0"/>
              <a:t>     C. Use as many different methods as possible. Spend the most time on the methods </a:t>
            </a:r>
            <a:r>
              <a:rPr lang="en-US" sz="1600" dirty="0" smtClean="0"/>
              <a:t>    that </a:t>
            </a:r>
            <a:r>
              <a:rPr lang="en-US" sz="1600" dirty="0" smtClean="0"/>
              <a:t>work: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Referrals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Direct contact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Agencies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Ads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Face to face is still best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Work on interview techniques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Take any job to get a foot in the door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1200" dirty="0" smtClean="0"/>
              <a:t>Know what you have to offer</a:t>
            </a:r>
          </a:p>
          <a:p>
            <a:pPr marL="109728" indent="0">
              <a:buNone/>
            </a:pPr>
            <a:r>
              <a:rPr lang="en-US" sz="1600" dirty="0" smtClean="0"/>
              <a:t>IV</a:t>
            </a:r>
            <a:r>
              <a:rPr lang="en-US" sz="1600" dirty="0" smtClean="0"/>
              <a:t>. The person who is hired can do the job the best.</a:t>
            </a:r>
          </a:p>
          <a:p>
            <a:pPr marL="109728" indent="0">
              <a:buNone/>
            </a:pPr>
            <a:r>
              <a:rPr lang="en-US" sz="1600" dirty="0" smtClean="0"/>
              <a:t>    A. It’s the person who knows how to get hired. </a:t>
            </a:r>
          </a:p>
          <a:p>
            <a:pPr marL="109728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B.  If you’re qualified, now what?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True or False</a:t>
            </a:r>
            <a:r>
              <a:rPr lang="en-US" dirty="0" smtClean="0"/>
              <a:t> </a:t>
            </a:r>
            <a:r>
              <a:rPr lang="en-US" sz="1600" dirty="0" smtClean="0"/>
              <a:t>(adapted from </a:t>
            </a:r>
            <a:r>
              <a:rPr lang="en-US" sz="1600" i="1" dirty="0" smtClean="0"/>
              <a:t>What Color is Your Parachute?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0360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242360"/>
              </p:ext>
            </p:extLst>
          </p:nvPr>
        </p:nvGraphicFramePr>
        <p:xfrm>
          <a:off x="1905000" y="685800"/>
          <a:ext cx="55626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411162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Job Seekers look for jobs</a:t>
            </a:r>
            <a:endParaRPr lang="en-US" sz="1800" dirty="0"/>
          </a:p>
        </p:txBody>
      </p:sp>
      <p:sp>
        <p:nvSpPr>
          <p:cNvPr id="11" name="Trapezoid 4"/>
          <p:cNvSpPr/>
          <p:nvPr/>
        </p:nvSpPr>
        <p:spPr>
          <a:xfrm rot="10800000">
            <a:off x="4145878" y="3890665"/>
            <a:ext cx="1333510" cy="173540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6990" tIns="46990" rIns="46990" bIns="46990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700" kern="1200" dirty="0"/>
          </a:p>
        </p:txBody>
      </p:sp>
      <p:sp>
        <p:nvSpPr>
          <p:cNvPr id="12" name="Rectangle 11"/>
          <p:cNvSpPr/>
          <p:nvPr/>
        </p:nvSpPr>
        <p:spPr>
          <a:xfrm>
            <a:off x="3085054" y="3244334"/>
            <a:ext cx="35557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Employers look for employees</a:t>
            </a:r>
            <a:endParaRPr lang="en-US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826460329"/>
              </p:ext>
            </p:extLst>
          </p:nvPr>
        </p:nvGraphicFramePr>
        <p:xfrm>
          <a:off x="1981200" y="3890665"/>
          <a:ext cx="5638800" cy="273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1321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81329"/>
            <a:ext cx="7772400" cy="3166872"/>
          </a:xfrm>
        </p:spPr>
        <p:txBody>
          <a:bodyPr/>
          <a:lstStyle/>
          <a:p>
            <a:r>
              <a:rPr lang="en-US" sz="3200" dirty="0" smtClean="0"/>
              <a:t>Cover letters</a:t>
            </a:r>
          </a:p>
          <a:p>
            <a:r>
              <a:rPr lang="en-US" sz="3200" dirty="0" smtClean="0"/>
              <a:t>Resumes</a:t>
            </a:r>
          </a:p>
          <a:p>
            <a:r>
              <a:rPr lang="en-US" sz="3200" dirty="0" smtClean="0"/>
              <a:t>Interviewing</a:t>
            </a:r>
          </a:p>
          <a:p>
            <a:r>
              <a:rPr lang="en-US" sz="3200" dirty="0" smtClean="0"/>
              <a:t>References</a:t>
            </a:r>
          </a:p>
          <a:p>
            <a:r>
              <a:rPr lang="en-US" sz="3200" dirty="0" smtClean="0"/>
              <a:t>Thank you letters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Put your best foot forward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37384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1833" y="1524000"/>
            <a:ext cx="8124966" cy="40481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Education </a:t>
            </a:r>
            <a:r>
              <a:rPr lang="en-US" sz="1800" dirty="0"/>
              <a:t>pays </a:t>
            </a:r>
            <a:r>
              <a:rPr lang="en-US" sz="1800" dirty="0" smtClean="0"/>
              <a:t>...in </a:t>
            </a:r>
            <a:r>
              <a:rPr lang="en-US" sz="1800" dirty="0"/>
              <a:t>higher earnings and lower unemployment rates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Education Pays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Our students know this. They come to our door seeking our help.</a:t>
            </a:r>
            <a:br>
              <a:rPr lang="en-US" sz="2000" dirty="0" smtClean="0"/>
            </a:br>
            <a:r>
              <a:rPr lang="en-US" sz="2000" dirty="0" smtClean="0"/>
              <a:t>We have a captive audience of people seeking to improve their lives. We are obligated to help them.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53" y="2133600"/>
            <a:ext cx="815241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6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7576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HiSET</a:t>
            </a:r>
            <a:r>
              <a:rPr lang="en-US" dirty="0" smtClean="0"/>
              <a:t> opens all doors.</a:t>
            </a:r>
          </a:p>
          <a:p>
            <a:r>
              <a:rPr lang="en-US" dirty="0" smtClean="0"/>
              <a:t>6.5M adults in Massachusetts.</a:t>
            </a:r>
          </a:p>
          <a:p>
            <a:r>
              <a:rPr lang="en-US" dirty="0" smtClean="0"/>
              <a:t>700,000 do not have a high school credential.</a:t>
            </a:r>
          </a:p>
          <a:p>
            <a:r>
              <a:rPr lang="en-US" dirty="0" smtClean="0"/>
              <a:t>1 out of 7 with high school credential in the U.S. have a GED.</a:t>
            </a:r>
          </a:p>
          <a:p>
            <a:r>
              <a:rPr lang="en-US" dirty="0" smtClean="0"/>
              <a:t>Attendance is the #1 predictor of success.</a:t>
            </a:r>
          </a:p>
          <a:p>
            <a:r>
              <a:rPr lang="en-US" dirty="0" smtClean="0"/>
              <a:t>We are here to help you.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"/>
            <a:ext cx="8305800" cy="15694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You are not alone!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Get excited about your future. </a:t>
            </a:r>
            <a:br>
              <a:rPr lang="en-US" sz="3100" dirty="0" smtClean="0"/>
            </a:br>
            <a:r>
              <a:rPr lang="en-US" sz="3100" dirty="0" smtClean="0"/>
              <a:t>There is something for everyone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2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1784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What prompted you to pursue further education now?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What are your career/educational goals?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What do you need to do accomplish these?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Where do you see yourself in 5 years?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Orientation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sz="3600" dirty="0" smtClean="0"/>
              <a:t>DESE Educational and Career Plan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22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>
            <a:off x="1695760" y="3124200"/>
            <a:ext cx="5746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7-Point Star 5"/>
          <p:cNvSpPr/>
          <p:nvPr/>
        </p:nvSpPr>
        <p:spPr>
          <a:xfrm>
            <a:off x="2819400" y="533400"/>
            <a:ext cx="3357885" cy="2615046"/>
          </a:xfrm>
          <a:prstGeom prst="star7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/>
              <a:t>Self Assessment</a:t>
            </a:r>
            <a:endParaRPr lang="en-US" sz="1600" dirty="0"/>
          </a:p>
          <a:p>
            <a:r>
              <a:rPr lang="en-US" sz="1600" dirty="0"/>
              <a:t>-Interests</a:t>
            </a:r>
          </a:p>
          <a:p>
            <a:r>
              <a:rPr lang="en-US" sz="1600" dirty="0"/>
              <a:t>-</a:t>
            </a:r>
            <a:r>
              <a:rPr lang="en-US" sz="1600" dirty="0" smtClean="0"/>
              <a:t>Skills/Abilities</a:t>
            </a:r>
            <a:endParaRPr lang="en-US" sz="1600" dirty="0"/>
          </a:p>
          <a:p>
            <a:r>
              <a:rPr lang="en-US" sz="1600" dirty="0"/>
              <a:t>-Work Values</a:t>
            </a:r>
          </a:p>
        </p:txBody>
      </p:sp>
      <p:sp>
        <p:nvSpPr>
          <p:cNvPr id="7" name="Oval 6"/>
          <p:cNvSpPr/>
          <p:nvPr/>
        </p:nvSpPr>
        <p:spPr>
          <a:xfrm>
            <a:off x="242533" y="3276600"/>
            <a:ext cx="2895600" cy="284711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/>
              <a:t>Career Research</a:t>
            </a:r>
            <a:endParaRPr lang="en-US" sz="1600" dirty="0"/>
          </a:p>
          <a:p>
            <a:r>
              <a:rPr lang="en-US" sz="1600" dirty="0"/>
              <a:t>-Internet</a:t>
            </a:r>
          </a:p>
          <a:p>
            <a:r>
              <a:rPr lang="en-US" sz="1600" dirty="0"/>
              <a:t>-Labor statistics</a:t>
            </a:r>
          </a:p>
          <a:p>
            <a:r>
              <a:rPr lang="en-US" sz="1600" dirty="0"/>
              <a:t>-</a:t>
            </a:r>
            <a:r>
              <a:rPr lang="en-US" sz="1600" dirty="0" smtClean="0"/>
              <a:t>Informational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Interviews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3231998" y="3325090"/>
            <a:ext cx="2819400" cy="254231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/>
              <a:t>Educational Planning</a:t>
            </a:r>
            <a:endParaRPr lang="en-US" sz="1600" dirty="0"/>
          </a:p>
          <a:p>
            <a:r>
              <a:rPr lang="en-US" sz="1600" dirty="0"/>
              <a:t>-FAFSA</a:t>
            </a:r>
          </a:p>
          <a:p>
            <a:r>
              <a:rPr lang="en-US" sz="1600" dirty="0"/>
              <a:t>-College websites</a:t>
            </a:r>
          </a:p>
          <a:p>
            <a:r>
              <a:rPr lang="en-US" sz="1600" dirty="0"/>
              <a:t>-College tours</a:t>
            </a:r>
          </a:p>
          <a:p>
            <a:r>
              <a:rPr lang="en-US" sz="1600" dirty="0"/>
              <a:t>-Guest speakers</a:t>
            </a:r>
          </a:p>
          <a:p>
            <a:r>
              <a:rPr lang="en-US" sz="1600" dirty="0"/>
              <a:t>-Career </a:t>
            </a:r>
            <a:r>
              <a:rPr lang="en-US" sz="1600" dirty="0" smtClean="0"/>
              <a:t>Center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6055947" y="3321833"/>
            <a:ext cx="2888673" cy="25808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/>
              <a:t>Job Seeking Skills</a:t>
            </a:r>
            <a:endParaRPr lang="en-US" sz="1600" dirty="0"/>
          </a:p>
          <a:p>
            <a:r>
              <a:rPr lang="en-US" sz="1600" dirty="0"/>
              <a:t>-Work Ethic</a:t>
            </a:r>
          </a:p>
          <a:p>
            <a:r>
              <a:rPr lang="en-US" sz="1600" dirty="0"/>
              <a:t>-Networking</a:t>
            </a:r>
          </a:p>
          <a:p>
            <a:r>
              <a:rPr lang="en-US" sz="1600" dirty="0"/>
              <a:t>-</a:t>
            </a:r>
            <a:r>
              <a:rPr lang="en-US" sz="1600" dirty="0" smtClean="0"/>
              <a:t>Resumes</a:t>
            </a:r>
          </a:p>
          <a:p>
            <a:r>
              <a:rPr lang="en-US" sz="1600" dirty="0"/>
              <a:t>-</a:t>
            </a:r>
            <a:r>
              <a:rPr lang="en-US" sz="1600" dirty="0" smtClean="0"/>
              <a:t>Cover </a:t>
            </a:r>
            <a:r>
              <a:rPr lang="en-US" sz="1600" dirty="0"/>
              <a:t>letters</a:t>
            </a:r>
          </a:p>
          <a:p>
            <a:r>
              <a:rPr lang="en-US" sz="1600" dirty="0"/>
              <a:t>-Interviewing</a:t>
            </a:r>
          </a:p>
          <a:p>
            <a:r>
              <a:rPr lang="en-US" sz="1600" dirty="0" smtClean="0"/>
              <a:t>-Thank you letters</a:t>
            </a:r>
            <a:endParaRPr lang="en-US" sz="1600" dirty="0"/>
          </a:p>
          <a:p>
            <a:r>
              <a:rPr lang="en-US" sz="1600" dirty="0"/>
              <a:t>-References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674358" y="4038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7" idx="0"/>
          </p:cNvCxnSpPr>
          <p:nvPr/>
        </p:nvCxnSpPr>
        <p:spPr>
          <a:xfrm>
            <a:off x="1690333" y="3048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0"/>
          </p:cNvCxnSpPr>
          <p:nvPr/>
        </p:nvCxnSpPr>
        <p:spPr>
          <a:xfrm flipV="1">
            <a:off x="4641698" y="317269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7463837" y="3141260"/>
            <a:ext cx="1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795106" y="11669"/>
            <a:ext cx="4624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          Educational and Career Planning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7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bldLvl="3" animBg="1" autoUpdateAnimBg="0"/>
      <p:bldP spid="7" grpId="0" build="allAtOnce" animBg="1" autoUpdateAnimBg="0"/>
      <p:bldP spid="8" grpId="0" build="allAtOnce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19201"/>
            <a:ext cx="4478964" cy="5542104"/>
          </a:xfrm>
          <a:ln>
            <a:solidFill>
              <a:schemeClr val="tx1"/>
            </a:solidFill>
          </a:ln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Goal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What are you doing now?</a:t>
            </a:r>
          </a:p>
          <a:p>
            <a:r>
              <a:rPr lang="en-US" sz="3200" dirty="0" smtClean="0"/>
              <a:t>Focus habits</a:t>
            </a:r>
          </a:p>
          <a:p>
            <a:r>
              <a:rPr lang="en-US" sz="3200" dirty="0" smtClean="0"/>
              <a:t>Characteristics of Successful Students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Short term goals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92518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0"/>
            <a:ext cx="8305800" cy="259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u="sng" dirty="0" smtClean="0"/>
              <a:t>Self-Assessment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100" dirty="0" smtClean="0"/>
              <a:t>Understand who you are and </a:t>
            </a:r>
            <a:br>
              <a:rPr lang="en-US" sz="3100" dirty="0" smtClean="0"/>
            </a:br>
            <a:r>
              <a:rPr lang="en-US" sz="3100" dirty="0" smtClean="0"/>
              <a:t>what you have to offer the job market.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905000"/>
            <a:ext cx="7010400" cy="48006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/>
              <a:t>Interests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800" i="1" dirty="0" smtClean="0"/>
              <a:t>Harrington-O’Shea Career Assessment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800" dirty="0" smtClean="0"/>
              <a:t>The Holland Code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/>
              <a:t>Skills and 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i="1" dirty="0" smtClean="0"/>
              <a:t>Unlocking Potential for Adults with                                    Learning Differences-</a:t>
            </a:r>
            <a:r>
              <a:rPr lang="en-US" sz="1800" dirty="0" smtClean="0"/>
              <a:t>Multiple Intelligence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800" i="1" dirty="0" smtClean="0"/>
              <a:t>Integrating Career Awareness in the ABE Classroom-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i="1" dirty="0"/>
              <a:t> </a:t>
            </a:r>
            <a:r>
              <a:rPr lang="en-US" sz="1800" i="1" dirty="0" smtClean="0"/>
              <a:t>   </a:t>
            </a:r>
            <a:r>
              <a:rPr lang="en-US" sz="1800" dirty="0" smtClean="0"/>
              <a:t>Skills Identification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800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/>
              <a:t>Work Values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Values Elimination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546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7400"/>
            <a:ext cx="7848600" cy="3949891"/>
          </a:xfrm>
        </p:spPr>
        <p:txBody>
          <a:bodyPr/>
          <a:lstStyle/>
          <a:p>
            <a:pPr marL="109728" indent="0" algn="ctr">
              <a:buNone/>
            </a:pPr>
            <a:r>
              <a:rPr lang="en-US" dirty="0" smtClean="0"/>
              <a:t> </a:t>
            </a:r>
            <a:r>
              <a:rPr lang="en-US" sz="3600" b="1" dirty="0" smtClean="0"/>
              <a:t>Capitalize on strengths!</a:t>
            </a:r>
          </a:p>
          <a:p>
            <a:pPr marL="109728" indent="0" algn="ctr">
              <a:buNone/>
            </a:pPr>
            <a:endParaRPr lang="en-US" sz="36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 smtClean="0"/>
              <a:t>O-Net.org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 smtClean="0"/>
              <a:t>Occupational Outlook Handbook.gov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 smtClean="0"/>
              <a:t>Mass CIS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Informational Interviews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Labor Statistics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u="sng" dirty="0" smtClean="0"/>
              <a:t>Career Research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What kind of job matches who you are?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410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756</TotalTime>
  <Words>605</Words>
  <Application>Microsoft Office PowerPoint</Application>
  <PresentationFormat>On-screen Show (4:3)</PresentationFormat>
  <Paragraphs>135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Using the Education and Career Plan to Help Your Students Achieve Their Dreams</vt:lpstr>
      <vt:lpstr>Education Pays Our students know this. They come to our door seeking our help. We have a captive audience of people seeking to improve their lives. We are obligated to help them.</vt:lpstr>
      <vt:lpstr> You are not alone! Get excited about your future.  There is something for everyone. </vt:lpstr>
      <vt:lpstr>Orientation:  DESE Educational and Career Plan</vt:lpstr>
      <vt:lpstr>PowerPoint Presentation</vt:lpstr>
      <vt:lpstr>Individual Goal Setting</vt:lpstr>
      <vt:lpstr>Short term goals</vt:lpstr>
      <vt:lpstr> Self-Assessment Understand who you are and  what you have to offer the job market.  </vt:lpstr>
      <vt:lpstr>Career Research What kind of job matches who you are?</vt:lpstr>
      <vt:lpstr>Educational Planning</vt:lpstr>
      <vt:lpstr> Job Seeking Skills  Land that job!</vt:lpstr>
      <vt:lpstr>Networking and finding job openings True or False  (adapted from What Color is Your Parachute?)</vt:lpstr>
      <vt:lpstr>True or False (adapted from What Color is Your Parachute?)</vt:lpstr>
      <vt:lpstr>Job Seekers look for jobs</vt:lpstr>
      <vt:lpstr>Put your best foot forward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Advising and Goal Setting: Processes and Procedures</dc:title>
  <dc:creator>Mobile18</dc:creator>
  <cp:lastModifiedBy>Stacie Fehrm</cp:lastModifiedBy>
  <cp:revision>86</cp:revision>
  <dcterms:created xsi:type="dcterms:W3CDTF">2014-03-03T13:53:49Z</dcterms:created>
  <dcterms:modified xsi:type="dcterms:W3CDTF">2014-03-26T16:24:11Z</dcterms:modified>
</cp:coreProperties>
</file>