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5" r:id="rId1"/>
    <p:sldMasterId id="2147483807" r:id="rId2"/>
  </p:sldMasterIdLst>
  <p:notesMasterIdLst>
    <p:notesMasterId r:id="rId33"/>
  </p:notesMasterIdLst>
  <p:handoutMasterIdLst>
    <p:handoutMasterId r:id="rId34"/>
  </p:handoutMasterIdLst>
  <p:sldIdLst>
    <p:sldId id="355" r:id="rId3"/>
    <p:sldId id="360" r:id="rId4"/>
    <p:sldId id="361" r:id="rId5"/>
    <p:sldId id="351" r:id="rId6"/>
    <p:sldId id="335" r:id="rId7"/>
    <p:sldId id="352" r:id="rId8"/>
    <p:sldId id="353" r:id="rId9"/>
    <p:sldId id="354" r:id="rId10"/>
    <p:sldId id="366" r:id="rId11"/>
    <p:sldId id="334" r:id="rId12"/>
    <p:sldId id="336" r:id="rId13"/>
    <p:sldId id="337" r:id="rId14"/>
    <p:sldId id="341" r:id="rId15"/>
    <p:sldId id="311" r:id="rId16"/>
    <p:sldId id="343" r:id="rId17"/>
    <p:sldId id="362" r:id="rId18"/>
    <p:sldId id="323" r:id="rId19"/>
    <p:sldId id="284" r:id="rId20"/>
    <p:sldId id="332" r:id="rId21"/>
    <p:sldId id="331" r:id="rId22"/>
    <p:sldId id="357" r:id="rId23"/>
    <p:sldId id="364" r:id="rId24"/>
    <p:sldId id="365" r:id="rId25"/>
    <p:sldId id="367" r:id="rId26"/>
    <p:sldId id="368" r:id="rId27"/>
    <p:sldId id="369" r:id="rId28"/>
    <p:sldId id="370" r:id="rId29"/>
    <p:sldId id="371" r:id="rId30"/>
    <p:sldId id="372" r:id="rId31"/>
    <p:sldId id="359"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800000"/>
    <a:srgbClr val="C00000"/>
    <a:srgbClr val="FF9933"/>
    <a:srgbClr val="FF6600"/>
    <a:srgbClr val="00FF00"/>
    <a:srgbClr val="FFFFFF"/>
    <a:srgbClr val="003366"/>
    <a:srgbClr val="0080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68" autoAdjust="0"/>
    <p:restoredTop sz="96947" autoAdjust="0"/>
  </p:normalViewPr>
  <p:slideViewPr>
    <p:cSldViewPr>
      <p:cViewPr>
        <p:scale>
          <a:sx n="77" d="100"/>
          <a:sy n="77" d="100"/>
        </p:scale>
        <p:origin x="-1314"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2"/>
    </p:cViewPr>
  </p:sorterViewPr>
  <p:notesViewPr>
    <p:cSldViewPr>
      <p:cViewPr varScale="1">
        <p:scale>
          <a:sx n="52" d="100"/>
          <a:sy n="52" d="100"/>
        </p:scale>
        <p:origin x="-28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latin typeface="Arial" pitchFamily="34" charset="0"/>
                <a:cs typeface="Arial" pitchFamily="34" charset="0"/>
              </a:rPr>
              <a:t>Post-Test</a:t>
            </a:r>
            <a:endParaRPr lang="en-US" sz="2400" dirty="0">
              <a:latin typeface="Arial" pitchFamily="34" charset="0"/>
              <a:cs typeface="Arial" pitchFamily="34" charset="0"/>
            </a:endParaRPr>
          </a:p>
        </c:rich>
      </c:tx>
      <c:layout>
        <c:manualLayout>
          <c:xMode val="edge"/>
          <c:yMode val="edge"/>
          <c:x val="1.4050257500302741E-3"/>
          <c:y val="0.87037024627240744"/>
        </c:manualLayout>
      </c:layout>
      <c:overlay val="0"/>
    </c:title>
    <c:autoTitleDeleted val="0"/>
    <c:plotArea>
      <c:layout>
        <c:manualLayout>
          <c:layoutTarget val="inner"/>
          <c:xMode val="edge"/>
          <c:yMode val="edge"/>
          <c:x val="0.1269513724198259"/>
          <c:y val="0.27192466633160217"/>
          <c:w val="0.43397638834671043"/>
          <c:h val="0.64441531244764616"/>
        </c:manualLayout>
      </c:layout>
      <c:pieChart>
        <c:varyColors val="1"/>
        <c:ser>
          <c:idx val="0"/>
          <c:order val="0"/>
          <c:spPr>
            <a:ln>
              <a:solidFill>
                <a:schemeClr val="tx1"/>
              </a:solidFill>
            </a:ln>
          </c:spPr>
          <c:dPt>
            <c:idx val="0"/>
            <c:bubble3D val="0"/>
            <c:spPr>
              <a:solidFill>
                <a:srgbClr val="FF0000"/>
              </a:solidFill>
              <a:ln>
                <a:solidFill>
                  <a:schemeClr val="tx1"/>
                </a:solidFill>
              </a:ln>
            </c:spPr>
          </c:dPt>
          <c:dPt>
            <c:idx val="1"/>
            <c:bubble3D val="0"/>
            <c:spPr>
              <a:solidFill>
                <a:srgbClr val="FF9900"/>
              </a:solidFill>
              <a:ln>
                <a:solidFill>
                  <a:schemeClr val="tx1"/>
                </a:solidFill>
              </a:ln>
            </c:spPr>
          </c:dPt>
          <c:dPt>
            <c:idx val="2"/>
            <c:bubble3D val="0"/>
            <c:spPr>
              <a:solidFill>
                <a:srgbClr val="FFFF00"/>
              </a:solidFill>
              <a:ln>
                <a:solidFill>
                  <a:schemeClr val="tx1"/>
                </a:solidFill>
              </a:ln>
            </c:spPr>
          </c:dPt>
          <c:dPt>
            <c:idx val="3"/>
            <c:bubble3D val="0"/>
            <c:spPr>
              <a:solidFill>
                <a:srgbClr val="00B050"/>
              </a:solidFill>
              <a:ln>
                <a:solidFill>
                  <a:schemeClr val="tx1"/>
                </a:solidFill>
              </a:ln>
            </c:spPr>
          </c:dPt>
          <c:dLbls>
            <c:dLbl>
              <c:idx val="0"/>
              <c:layout>
                <c:manualLayout>
                  <c:x val="-0.10030458521278092"/>
                  <c:y val="0.16170491986374044"/>
                </c:manualLayout>
              </c:layout>
              <c:tx>
                <c:rich>
                  <a:bodyPr/>
                  <a:lstStyle/>
                  <a:p>
                    <a:pPr>
                      <a:defRPr>
                        <a:solidFill>
                          <a:schemeClr val="bg1"/>
                        </a:solidFill>
                      </a:defRPr>
                    </a:pPr>
                    <a:r>
                      <a:rPr lang="en-US" sz="1600" b="1" dirty="0">
                        <a:solidFill>
                          <a:schemeClr val="bg1"/>
                        </a:solidFill>
                        <a:latin typeface="Arial" pitchFamily="34" charset="0"/>
                        <a:cs typeface="Arial" pitchFamily="34" charset="0"/>
                      </a:rPr>
                      <a:t>17</a:t>
                    </a:r>
                    <a:r>
                      <a:rPr lang="en-US" sz="1600" b="1" dirty="0" smtClean="0">
                        <a:solidFill>
                          <a:schemeClr val="bg1"/>
                        </a:solidFill>
                        <a:latin typeface="Arial" pitchFamily="34" charset="0"/>
                        <a:cs typeface="Arial" pitchFamily="34" charset="0"/>
                      </a:rPr>
                      <a:t>%</a:t>
                    </a:r>
                    <a:endParaRPr lang="en-US" sz="1600" b="1" dirty="0">
                      <a:solidFill>
                        <a:schemeClr val="bg1"/>
                      </a:solidFill>
                      <a:latin typeface="Arial" pitchFamily="34" charset="0"/>
                      <a:cs typeface="Arial" pitchFamily="34" charset="0"/>
                    </a:endParaRPr>
                  </a:p>
                </c:rich>
              </c:tx>
              <c:spPr/>
              <c:showLegendKey val="0"/>
              <c:showVal val="0"/>
              <c:showCatName val="0"/>
              <c:showSerName val="0"/>
              <c:showPercent val="1"/>
              <c:showBubbleSize val="0"/>
            </c:dLbl>
            <c:dLbl>
              <c:idx val="1"/>
              <c:layout>
                <c:manualLayout>
                  <c:x val="-0.15608490846868223"/>
                  <c:y val="-0.14605963951493997"/>
                </c:manualLayout>
              </c:layout>
              <c:tx>
                <c:rich>
                  <a:bodyPr/>
                  <a:lstStyle/>
                  <a:p>
                    <a:r>
                      <a:rPr lang="en-US" sz="1600" b="1" dirty="0">
                        <a:latin typeface="Arial" pitchFamily="34" charset="0"/>
                        <a:cs typeface="Arial" pitchFamily="34" charset="0"/>
                      </a:rPr>
                      <a:t>35</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c:rich>
              </c:tx>
              <c:showLegendKey val="0"/>
              <c:showVal val="0"/>
              <c:showCatName val="0"/>
              <c:showSerName val="0"/>
              <c:showPercent val="1"/>
              <c:showBubbleSize val="0"/>
            </c:dLbl>
            <c:dLbl>
              <c:idx val="2"/>
              <c:layout>
                <c:manualLayout>
                  <c:x val="0.12638217903849003"/>
                  <c:y val="-0.17294912604009605"/>
                </c:manualLayout>
              </c:layout>
              <c:tx>
                <c:rich>
                  <a:bodyPr/>
                  <a:lstStyle/>
                  <a:p>
                    <a:r>
                      <a:rPr lang="en-US" sz="1600" b="1" dirty="0" smtClean="0">
                        <a:latin typeface="Arial" pitchFamily="34" charset="0"/>
                        <a:cs typeface="Arial" pitchFamily="34" charset="0"/>
                      </a:rPr>
                      <a:t>17%</a:t>
                    </a:r>
                    <a:endParaRPr lang="en-US" sz="1600" b="1" dirty="0">
                      <a:latin typeface="Arial" pitchFamily="34" charset="0"/>
                      <a:cs typeface="Arial" pitchFamily="34" charset="0"/>
                    </a:endParaRPr>
                  </a:p>
                </c:rich>
              </c:tx>
              <c:showLegendKey val="0"/>
              <c:showVal val="0"/>
              <c:showCatName val="0"/>
              <c:showSerName val="0"/>
              <c:showPercent val="1"/>
              <c:showBubbleSize val="0"/>
            </c:dLbl>
            <c:dLbl>
              <c:idx val="3"/>
              <c:layout>
                <c:manualLayout>
                  <c:x val="0.14812059002055639"/>
                  <c:y val="0.13737970253718285"/>
                </c:manualLayout>
              </c:layout>
              <c:tx>
                <c:rich>
                  <a:bodyPr/>
                  <a:lstStyle/>
                  <a:p>
                    <a:r>
                      <a:rPr lang="en-US" sz="1600" b="1" dirty="0">
                        <a:solidFill>
                          <a:schemeClr val="bg1"/>
                        </a:solidFill>
                        <a:latin typeface="Arial" pitchFamily="34" charset="0"/>
                        <a:cs typeface="Arial" pitchFamily="34" charset="0"/>
                      </a:rPr>
                      <a:t>30</a:t>
                    </a:r>
                    <a:r>
                      <a:rPr lang="en-US" sz="1600" b="1" dirty="0" smtClean="0">
                        <a:solidFill>
                          <a:schemeClr val="bg1"/>
                        </a:solidFill>
                        <a:latin typeface="Arial" pitchFamily="34" charset="0"/>
                        <a:cs typeface="Arial" pitchFamily="34" charset="0"/>
                      </a:rPr>
                      <a:t>%</a:t>
                    </a:r>
                    <a:endParaRPr lang="en-US" sz="1600" b="1" dirty="0">
                      <a:solidFill>
                        <a:schemeClr val="bg1"/>
                      </a:solidFill>
                      <a:latin typeface="Arial" pitchFamily="34" charset="0"/>
                      <a:cs typeface="Arial" pitchFamily="34" charset="0"/>
                    </a:endParaRP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Sheet1!$I$2:$I$5</c:f>
              <c:strCache>
                <c:ptCount val="4"/>
                <c:pt idx="0">
                  <c:v>Level 1 Reading</c:v>
                </c:pt>
                <c:pt idx="1">
                  <c:v>Level 2 Reading</c:v>
                </c:pt>
                <c:pt idx="2">
                  <c:v>Level 3 Reading</c:v>
                </c:pt>
                <c:pt idx="3">
                  <c:v>101 English</c:v>
                </c:pt>
              </c:strCache>
            </c:strRef>
          </c:cat>
          <c:val>
            <c:numRef>
              <c:f>Sheet1!$K$2:$K$5</c:f>
              <c:numCache>
                <c:formatCode>0%</c:formatCode>
                <c:ptCount val="4"/>
                <c:pt idx="0">
                  <c:v>0.17</c:v>
                </c:pt>
                <c:pt idx="1">
                  <c:v>0.35</c:v>
                </c:pt>
                <c:pt idx="2">
                  <c:v>0.17</c:v>
                </c:pt>
                <c:pt idx="3">
                  <c:v>0.3</c:v>
                </c:pt>
              </c:numCache>
            </c:numRef>
          </c:val>
        </c:ser>
        <c:dLbls>
          <c:showLegendKey val="0"/>
          <c:showVal val="0"/>
          <c:showCatName val="0"/>
          <c:showSerName val="0"/>
          <c:showPercent val="1"/>
          <c:showBubbleSize val="0"/>
          <c:showLeaderLines val="1"/>
        </c:dLbls>
        <c:firstSliceAng val="0"/>
      </c:pieChart>
      <c:spPr>
        <a:ln w="28575"/>
      </c:spPr>
    </c:plotArea>
    <c:legend>
      <c:legendPos val="r"/>
      <c:layout>
        <c:manualLayout>
          <c:xMode val="edge"/>
          <c:yMode val="edge"/>
          <c:x val="0.63309271891286523"/>
          <c:y val="0.40220975037694756"/>
          <c:w val="0.24505194001591132"/>
          <c:h val="0.53742000335064488"/>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spPr>
    <a:solidFill>
      <a:schemeClr val="bg1"/>
    </a:solidFill>
    <a:ln>
      <a:solidFill>
        <a:schemeClr val="tx1"/>
      </a:solidFill>
    </a:ln>
    <a:effectLst>
      <a:outerShdw blurRad="50800" dist="38100" dir="10800000" algn="r" rotWithShape="0">
        <a:prstClr val="black">
          <a:alpha val="40000"/>
        </a:prstClr>
      </a:outerShdw>
    </a:effectLst>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Arial" pitchFamily="34" charset="0"/>
                <a:cs typeface="Arial" pitchFamily="34" charset="0"/>
              </a:defRPr>
            </a:pPr>
            <a:r>
              <a:rPr lang="en-US" sz="2400" dirty="0">
                <a:latin typeface="Arial" pitchFamily="34" charset="0"/>
                <a:cs typeface="Arial" pitchFamily="34" charset="0"/>
              </a:rPr>
              <a:t>Pre-Test</a:t>
            </a:r>
          </a:p>
        </c:rich>
      </c:tx>
      <c:layout>
        <c:manualLayout>
          <c:xMode val="edge"/>
          <c:yMode val="edge"/>
          <c:x val="3.209833417829755E-2"/>
          <c:y val="3.2407285710024158E-2"/>
        </c:manualLayout>
      </c:layout>
      <c:overlay val="0"/>
    </c:title>
    <c:autoTitleDeleted val="0"/>
    <c:plotArea>
      <c:layout>
        <c:manualLayout>
          <c:layoutTarget val="inner"/>
          <c:xMode val="edge"/>
          <c:yMode val="edge"/>
          <c:x val="0.1095554805689626"/>
          <c:y val="0.26638451443569555"/>
          <c:w val="0.4834799940047127"/>
          <c:h val="0.69740420958304372"/>
        </c:manualLayout>
      </c:layout>
      <c:pieChart>
        <c:varyColors val="1"/>
        <c:ser>
          <c:idx val="0"/>
          <c:order val="0"/>
          <c:spPr>
            <a:ln>
              <a:solidFill>
                <a:schemeClr val="tx1"/>
              </a:solidFill>
            </a:ln>
          </c:spPr>
          <c:dPt>
            <c:idx val="0"/>
            <c:bubble3D val="0"/>
            <c:spPr>
              <a:solidFill>
                <a:srgbClr val="FF0000"/>
              </a:solidFill>
              <a:ln>
                <a:solidFill>
                  <a:schemeClr val="tx1"/>
                </a:solidFill>
              </a:ln>
            </c:spPr>
          </c:dPt>
          <c:dPt>
            <c:idx val="1"/>
            <c:bubble3D val="0"/>
            <c:spPr>
              <a:solidFill>
                <a:srgbClr val="FF9900"/>
              </a:solidFill>
              <a:ln>
                <a:solidFill>
                  <a:schemeClr val="tx1"/>
                </a:solidFill>
              </a:ln>
            </c:spPr>
          </c:dPt>
          <c:dPt>
            <c:idx val="2"/>
            <c:bubble3D val="0"/>
            <c:spPr>
              <a:solidFill>
                <a:srgbClr val="FFFF00"/>
              </a:solidFill>
              <a:ln>
                <a:solidFill>
                  <a:schemeClr val="tx1"/>
                </a:solidFill>
              </a:ln>
            </c:spPr>
          </c:dPt>
          <c:dPt>
            <c:idx val="3"/>
            <c:bubble3D val="0"/>
            <c:spPr>
              <a:solidFill>
                <a:srgbClr val="00B050"/>
              </a:solidFill>
              <a:ln>
                <a:solidFill>
                  <a:schemeClr val="tx1"/>
                </a:solidFill>
              </a:ln>
            </c:spPr>
          </c:dPt>
          <c:dLbls>
            <c:dLbl>
              <c:idx val="0"/>
              <c:layout>
                <c:manualLayout>
                  <c:x val="-0.21042721336261086"/>
                  <c:y val="5.9882135455324385E-2"/>
                </c:manualLayout>
              </c:layout>
              <c:tx>
                <c:rich>
                  <a:bodyPr/>
                  <a:lstStyle/>
                  <a:p>
                    <a:r>
                      <a:rPr lang="en-US" sz="1600" b="1" dirty="0">
                        <a:solidFill>
                          <a:schemeClr val="bg1"/>
                        </a:solidFill>
                        <a:latin typeface="Arial" pitchFamily="34" charset="0"/>
                        <a:cs typeface="Arial" pitchFamily="34" charset="0"/>
                      </a:rPr>
                      <a:t>39</a:t>
                    </a:r>
                    <a:r>
                      <a:rPr lang="en-US" sz="1600" b="1" dirty="0" smtClean="0">
                        <a:solidFill>
                          <a:schemeClr val="bg1"/>
                        </a:solidFill>
                        <a:latin typeface="Arial" pitchFamily="34" charset="0"/>
                        <a:cs typeface="Arial" pitchFamily="34" charset="0"/>
                      </a:rPr>
                      <a:t>%</a:t>
                    </a:r>
                    <a:endParaRPr lang="en-US" sz="1600" b="1" dirty="0">
                      <a:solidFill>
                        <a:schemeClr val="bg1"/>
                      </a:solidFill>
                      <a:latin typeface="Arial" pitchFamily="34" charset="0"/>
                      <a:cs typeface="Arial" pitchFamily="34" charset="0"/>
                    </a:endParaRPr>
                  </a:p>
                </c:rich>
              </c:tx>
              <c:showLegendKey val="0"/>
              <c:showVal val="0"/>
              <c:showCatName val="0"/>
              <c:showSerName val="0"/>
              <c:showPercent val="1"/>
              <c:showBubbleSize val="0"/>
            </c:dLbl>
            <c:dLbl>
              <c:idx val="1"/>
              <c:layout>
                <c:manualLayout>
                  <c:x val="0.16660653633742001"/>
                  <c:y val="-0.17317605458877514"/>
                </c:manualLayout>
              </c:layout>
              <c:tx>
                <c:rich>
                  <a:bodyPr/>
                  <a:lstStyle/>
                  <a:p>
                    <a:r>
                      <a:rPr lang="en-US" sz="1600" b="1" dirty="0">
                        <a:latin typeface="Arial" pitchFamily="34" charset="0"/>
                        <a:cs typeface="Arial" pitchFamily="34" charset="0"/>
                      </a:rPr>
                      <a:t>35</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c:rich>
              </c:tx>
              <c:showLegendKey val="0"/>
              <c:showVal val="0"/>
              <c:showCatName val="0"/>
              <c:showSerName val="0"/>
              <c:showPercent val="1"/>
              <c:showBubbleSize val="0"/>
            </c:dLbl>
            <c:dLbl>
              <c:idx val="2"/>
              <c:layout>
                <c:manualLayout>
                  <c:x val="0.12673173300659563"/>
                  <c:y val="0.11523204157659556"/>
                </c:manualLayout>
              </c:layout>
              <c:tx>
                <c:rich>
                  <a:bodyPr/>
                  <a:lstStyle/>
                  <a:p>
                    <a:r>
                      <a:rPr lang="en-US" sz="1600" b="1" dirty="0">
                        <a:latin typeface="Arial" pitchFamily="34" charset="0"/>
                        <a:cs typeface="Arial" pitchFamily="34" charset="0"/>
                      </a:rPr>
                      <a:t>17</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c:rich>
              </c:tx>
              <c:dLblPos val="bestFit"/>
              <c:showLegendKey val="0"/>
              <c:showVal val="0"/>
              <c:showCatName val="0"/>
              <c:showSerName val="0"/>
              <c:showPercent val="1"/>
              <c:showBubbleSize val="0"/>
            </c:dLbl>
            <c:dLbl>
              <c:idx val="3"/>
              <c:layout>
                <c:manualLayout>
                  <c:x val="-7.9189268008165642E-2"/>
                  <c:y val="3.3605643044619445E-2"/>
                </c:manualLayout>
              </c:layout>
              <c:tx>
                <c:rich>
                  <a:bodyPr/>
                  <a:lstStyle/>
                  <a:p>
                    <a:r>
                      <a:rPr lang="en-US" sz="1600" b="1" dirty="0">
                        <a:latin typeface="Arial" pitchFamily="34" charset="0"/>
                        <a:cs typeface="Arial" pitchFamily="34" charset="0"/>
                      </a:rPr>
                      <a:t>9</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c:rich>
              </c:tx>
              <c:dLblPos val="bestFit"/>
              <c:showLegendKey val="0"/>
              <c:showVal val="0"/>
              <c:showCatName val="0"/>
              <c:showSerName val="0"/>
              <c:showPercent val="1"/>
              <c:showBubbleSize val="0"/>
            </c:dLbl>
            <c:txPr>
              <a:bodyPr/>
              <a:lstStyle/>
              <a:p>
                <a:pPr>
                  <a:defRPr sz="1400">
                    <a:latin typeface="Arial" pitchFamily="34" charset="0"/>
                    <a:cs typeface="Arial" pitchFamily="34" charset="0"/>
                  </a:defRPr>
                </a:pPr>
                <a:endParaRPr lang="en-US"/>
              </a:p>
            </c:txPr>
            <c:showLegendKey val="0"/>
            <c:showVal val="0"/>
            <c:showCatName val="0"/>
            <c:showSerName val="0"/>
            <c:showPercent val="1"/>
            <c:showBubbleSize val="0"/>
            <c:showLeaderLines val="1"/>
          </c:dLbls>
          <c:cat>
            <c:strRef>
              <c:f>Sheet1!$A$2:$A$5</c:f>
              <c:strCache>
                <c:ptCount val="4"/>
                <c:pt idx="0">
                  <c:v>Level 1 Reading</c:v>
                </c:pt>
                <c:pt idx="1">
                  <c:v>Level 2 Reading</c:v>
                </c:pt>
                <c:pt idx="2">
                  <c:v>Level 3 Reading</c:v>
                </c:pt>
                <c:pt idx="3">
                  <c:v>101 English</c:v>
                </c:pt>
              </c:strCache>
            </c:strRef>
          </c:cat>
          <c:val>
            <c:numRef>
              <c:f>Sheet1!$C$2:$C$5</c:f>
              <c:numCache>
                <c:formatCode>0%</c:formatCode>
                <c:ptCount val="4"/>
                <c:pt idx="0">
                  <c:v>0.39</c:v>
                </c:pt>
                <c:pt idx="1">
                  <c:v>0.35</c:v>
                </c:pt>
                <c:pt idx="2">
                  <c:v>0.17</c:v>
                </c:pt>
                <c:pt idx="3">
                  <c:v>0.09</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9290594524468063"/>
          <c:y val="0.32238667285337874"/>
          <c:w val="0.25792839890610575"/>
          <c:h val="0.59970387662884839"/>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spPr>
    <a:solidFill>
      <a:schemeClr val="bg1"/>
    </a:solidFill>
    <a:ln>
      <a:solidFill>
        <a:schemeClr val="tx1"/>
      </a:solidFill>
    </a:ln>
    <a:effectLst>
      <a:outerShdw blurRad="50800" dist="38100" dir="8100000" algn="tr" rotWithShape="0">
        <a:prstClr val="black">
          <a:alpha val="40000"/>
        </a:prstClr>
      </a:outerShdw>
    </a:effectLst>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7976676966012"/>
          <c:y val="0.10574728158980128"/>
          <c:w val="0.86520235349148622"/>
          <c:h val="0.84018851091889379"/>
        </c:manualLayout>
      </c:layout>
      <c:barChart>
        <c:barDir val="col"/>
        <c:grouping val="clustered"/>
        <c:varyColors val="0"/>
        <c:ser>
          <c:idx val="0"/>
          <c:order val="0"/>
          <c:tx>
            <c:strRef>
              <c:f>Sheet1!$B$1</c:f>
              <c:strCache>
                <c:ptCount val="1"/>
                <c:pt idx="0">
                  <c:v>bl</c:v>
                </c:pt>
              </c:strCache>
            </c:strRef>
          </c:tx>
          <c:spPr>
            <a:ln>
              <a:solidFill>
                <a:srgbClr val="C0504D"/>
              </a:solidFill>
            </a:ln>
          </c:spPr>
          <c:invertIfNegative val="0"/>
          <c:dPt>
            <c:idx val="0"/>
            <c:invertIfNegative val="0"/>
            <c:bubble3D val="0"/>
            <c:spPr>
              <a:solidFill>
                <a:schemeClr val="accent2"/>
              </a:solidFill>
              <a:ln>
                <a:solidFill>
                  <a:srgbClr val="C0504D"/>
                </a:solidFill>
              </a:ln>
            </c:spPr>
          </c:dPt>
          <c:dPt>
            <c:idx val="1"/>
            <c:invertIfNegative val="0"/>
            <c:bubble3D val="0"/>
            <c:spPr>
              <a:solidFill>
                <a:srgbClr val="FFFF00"/>
              </a:solidFill>
              <a:ln>
                <a:solidFill>
                  <a:srgbClr val="FFFF00"/>
                </a:solidFill>
              </a:ln>
            </c:spPr>
          </c:dPt>
          <c:dPt>
            <c:idx val="2"/>
            <c:invertIfNegative val="0"/>
            <c:bubble3D val="0"/>
            <c:spPr>
              <a:solidFill>
                <a:srgbClr val="FFFF00"/>
              </a:solidFill>
              <a:ln>
                <a:solidFill>
                  <a:srgbClr val="C0504D"/>
                </a:solidFill>
              </a:ln>
            </c:spPr>
          </c:dPt>
          <c:dLbls>
            <c:dLbl>
              <c:idx val="0"/>
              <c:layout>
                <c:manualLayout>
                  <c:x val="-4.4262963751152727E-3"/>
                  <c:y val="0.11443907011623547"/>
                </c:manualLayout>
              </c:layout>
              <c:tx>
                <c:rich>
                  <a:bodyPr/>
                  <a:lstStyle/>
                  <a:p>
                    <a:pPr>
                      <a:defRPr sz="3200"/>
                    </a:pPr>
                    <a:r>
                      <a:rPr lang="en-US" sz="3200" b="1" dirty="0" smtClean="0">
                        <a:solidFill>
                          <a:schemeClr val="bg1"/>
                        </a:solidFill>
                        <a:latin typeface="Arial" pitchFamily="34" charset="0"/>
                        <a:cs typeface="Arial" pitchFamily="34" charset="0"/>
                      </a:rPr>
                      <a:t>2,799</a:t>
                    </a:r>
                    <a:endParaRPr lang="en-US" sz="3200" b="1" dirty="0">
                      <a:solidFill>
                        <a:schemeClr val="bg1"/>
                      </a:solidFill>
                      <a:latin typeface="Arial" pitchFamily="34" charset="0"/>
                      <a:cs typeface="Arial" pitchFamily="34" charset="0"/>
                    </a:endParaRPr>
                  </a:p>
                </c:rich>
              </c:tx>
              <c:spPr/>
              <c:showLegendKey val="0"/>
              <c:showVal val="1"/>
              <c:showCatName val="0"/>
              <c:showSerName val="0"/>
              <c:showPercent val="0"/>
              <c:showBubbleSize val="0"/>
            </c:dLbl>
            <c:dLbl>
              <c:idx val="1"/>
              <c:layout>
                <c:manualLayout>
                  <c:x val="8.4386524469251475E-3"/>
                  <c:y val="0.13230952380952382"/>
                </c:manualLayout>
              </c:layout>
              <c:tx>
                <c:rich>
                  <a:bodyPr/>
                  <a:lstStyle/>
                  <a:p>
                    <a:r>
                      <a:rPr lang="en-US" sz="3000" b="1" dirty="0" smtClean="0">
                        <a:latin typeface="Arial" pitchFamily="34" charset="0"/>
                        <a:cs typeface="Arial" pitchFamily="34" charset="0"/>
                      </a:rPr>
                      <a:t>1,641</a:t>
                    </a:r>
                    <a:endParaRPr lang="en-US" sz="3000" b="1" dirty="0">
                      <a:latin typeface="Arial" pitchFamily="34" charset="0"/>
                      <a:cs typeface="Arial" pitchFamily="34" charset="0"/>
                    </a:endParaRP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Sheet1!$A$2:$A$3</c:f>
              <c:strCache>
                <c:ptCount val="2"/>
                <c:pt idx="0">
                  <c:v>Pre-JFY Developmental Classes Needed</c:v>
                </c:pt>
                <c:pt idx="1">
                  <c:v>Post-JFY Developmental Classes Needed</c:v>
                </c:pt>
              </c:strCache>
            </c:strRef>
          </c:cat>
          <c:val>
            <c:numRef>
              <c:f>Sheet1!$B$2:$B$3</c:f>
              <c:numCache>
                <c:formatCode>#,##0</c:formatCode>
                <c:ptCount val="2"/>
                <c:pt idx="0">
                  <c:v>2799</c:v>
                </c:pt>
                <c:pt idx="1">
                  <c:v>1641</c:v>
                </c:pt>
              </c:numCache>
            </c:numRef>
          </c:val>
        </c:ser>
        <c:dLbls>
          <c:showLegendKey val="0"/>
          <c:showVal val="1"/>
          <c:showCatName val="0"/>
          <c:showSerName val="0"/>
          <c:showPercent val="0"/>
          <c:showBubbleSize val="0"/>
        </c:dLbls>
        <c:gapWidth val="46"/>
        <c:axId val="135260800"/>
        <c:axId val="136192384"/>
      </c:barChart>
      <c:catAx>
        <c:axId val="135260800"/>
        <c:scaling>
          <c:orientation val="minMax"/>
        </c:scaling>
        <c:delete val="0"/>
        <c:axPos val="b"/>
        <c:majorTickMark val="none"/>
        <c:minorTickMark val="none"/>
        <c:tickLblPos val="high"/>
        <c:txPr>
          <a:bodyPr/>
          <a:lstStyle/>
          <a:p>
            <a:pPr>
              <a:defRPr sz="1400" b="1" i="0" kern="1000" baseline="0">
                <a:latin typeface="Arial" pitchFamily="34" charset="0"/>
              </a:defRPr>
            </a:pPr>
            <a:endParaRPr lang="en-US"/>
          </a:p>
        </c:txPr>
        <c:crossAx val="136192384"/>
        <c:crosses val="autoZero"/>
        <c:auto val="1"/>
        <c:lblAlgn val="ctr"/>
        <c:lblOffset val="100"/>
        <c:noMultiLvlLbl val="0"/>
      </c:catAx>
      <c:valAx>
        <c:axId val="136192384"/>
        <c:scaling>
          <c:orientation val="minMax"/>
          <c:max val="3000"/>
        </c:scaling>
        <c:delete val="0"/>
        <c:axPos val="l"/>
        <c:numFmt formatCode="#,##0" sourceLinked="1"/>
        <c:majorTickMark val="in"/>
        <c:minorTickMark val="none"/>
        <c:tickLblPos val="nextTo"/>
        <c:txPr>
          <a:bodyPr/>
          <a:lstStyle/>
          <a:p>
            <a:pPr>
              <a:defRPr>
                <a:latin typeface="Arial" pitchFamily="34" charset="0"/>
                <a:cs typeface="Arial" pitchFamily="34" charset="0"/>
              </a:defRPr>
            </a:pPr>
            <a:endParaRPr lang="en-US"/>
          </a:p>
        </c:txPr>
        <c:crossAx val="135260800"/>
        <c:crosses val="autoZero"/>
        <c:crossBetween val="between"/>
      </c:valAx>
      <c:spPr>
        <a:noFill/>
        <a:ln>
          <a:solidFill>
            <a:schemeClr val="bg1">
              <a:lumMod val="95000"/>
            </a:schemeClr>
          </a:solidFill>
        </a:ln>
        <a:effectLst>
          <a:glow rad="127000">
            <a:schemeClr val="bg1"/>
          </a:glow>
        </a:effectLst>
      </c:spPr>
    </c:plotArea>
    <c:plotVisOnly val="1"/>
    <c:dispBlanksAs val="gap"/>
    <c:showDLblsOverMax val="0"/>
  </c:chart>
  <c:spPr>
    <a:ln>
      <a:solidFill>
        <a:srgbClr val="A50021"/>
      </a:solidFill>
    </a:ln>
  </c:spPr>
  <c:txPr>
    <a:bodyPr/>
    <a:lstStyle/>
    <a:p>
      <a:pPr>
        <a:defRPr sz="1200" baseline="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0.00955</cdr:x>
      <cdr:y>0.01587</cdr:y>
    </cdr:from>
    <cdr:to>
      <cdr:x>0.68777</cdr:x>
      <cdr:y>0.30885</cdr:y>
    </cdr:to>
    <cdr:sp macro="" textlink="">
      <cdr:nvSpPr>
        <cdr:cNvPr id="2" name="TextBox 1"/>
        <cdr:cNvSpPr txBox="1"/>
      </cdr:nvSpPr>
      <cdr:spPr>
        <a:xfrm xmlns:a="http://schemas.openxmlformats.org/drawingml/2006/main">
          <a:off x="50800" y="50800"/>
          <a:ext cx="3606800" cy="9376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100" b="1" dirty="0">
              <a:latin typeface="Arial" pitchFamily="34" charset="0"/>
              <a:cs typeface="Arial" pitchFamily="34" charset="0"/>
            </a:rPr>
            <a:t>Massachusetts High School</a:t>
          </a:r>
        </a:p>
        <a:p xmlns:a="http://schemas.openxmlformats.org/drawingml/2006/main">
          <a:pPr algn="l"/>
          <a:r>
            <a:rPr lang="en-US" sz="1800" b="1" dirty="0">
              <a:solidFill>
                <a:srgbClr val="C00000"/>
              </a:solidFill>
              <a:latin typeface="Arial" pitchFamily="34" charset="0"/>
              <a:cs typeface="Arial" pitchFamily="34" charset="0"/>
            </a:rPr>
            <a:t>ACCUPLACER</a:t>
          </a:r>
          <a:r>
            <a:rPr lang="en-US" sz="1800" b="1" baseline="0" dirty="0">
              <a:solidFill>
                <a:srgbClr val="C00000"/>
              </a:solidFill>
              <a:latin typeface="Arial" pitchFamily="34" charset="0"/>
              <a:cs typeface="Arial" pitchFamily="34" charset="0"/>
            </a:rPr>
            <a:t> Reading</a:t>
          </a:r>
        </a:p>
        <a:p xmlns:a="http://schemas.openxmlformats.org/drawingml/2006/main">
          <a:pPr algn="l"/>
          <a:r>
            <a:rPr lang="en-US" sz="1800" b="1" baseline="0" dirty="0">
              <a:solidFill>
                <a:srgbClr val="C00000"/>
              </a:solidFill>
              <a:latin typeface="Arial" pitchFamily="34" charset="0"/>
              <a:cs typeface="Arial" pitchFamily="34" charset="0"/>
            </a:rPr>
            <a:t>Comprehension </a:t>
          </a:r>
          <a:r>
            <a:rPr lang="en-US" sz="1800" b="1" baseline="0" dirty="0" smtClean="0">
              <a:solidFill>
                <a:srgbClr val="C00000"/>
              </a:solidFill>
              <a:latin typeface="Arial" pitchFamily="34" charset="0"/>
              <a:cs typeface="Arial" pitchFamily="34" charset="0"/>
            </a:rPr>
            <a:t>Placements</a:t>
          </a:r>
          <a:endParaRPr lang="en-US" sz="1800" b="1" baseline="0" dirty="0">
            <a:solidFill>
              <a:srgbClr val="C00000"/>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0.49306</cdr:x>
      <cdr:y>0.00521</cdr:y>
    </cdr:from>
    <cdr:to>
      <cdr:x>0.99769</cdr:x>
      <cdr:y>0.33854</cdr:y>
    </cdr:to>
    <cdr:sp macro="" textlink="">
      <cdr:nvSpPr>
        <cdr:cNvPr id="5" name="TextBox 4"/>
        <cdr:cNvSpPr txBox="1"/>
      </cdr:nvSpPr>
      <cdr:spPr>
        <a:xfrm xmlns:a="http://schemas.openxmlformats.org/drawingml/2006/main">
          <a:off x="2028825" y="14288"/>
          <a:ext cx="20764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b="1" dirty="0">
              <a:latin typeface="Arial" pitchFamily="34" charset="0"/>
              <a:cs typeface="Arial" pitchFamily="34" charset="0"/>
            </a:rPr>
            <a:t>Massachusetts High School</a:t>
          </a:r>
        </a:p>
        <a:p xmlns:a="http://schemas.openxmlformats.org/drawingml/2006/main">
          <a:pPr algn="r"/>
          <a:r>
            <a:rPr lang="en-US" sz="1800" b="1" dirty="0">
              <a:solidFill>
                <a:srgbClr val="C00000"/>
              </a:solidFill>
              <a:latin typeface="Arial" pitchFamily="34" charset="0"/>
              <a:cs typeface="Arial" pitchFamily="34" charset="0"/>
            </a:rPr>
            <a:t>ACCUPLACER</a:t>
          </a:r>
          <a:r>
            <a:rPr lang="en-US" sz="1800" b="1" baseline="0" dirty="0">
              <a:solidFill>
                <a:srgbClr val="C00000"/>
              </a:solidFill>
              <a:latin typeface="Arial" pitchFamily="34" charset="0"/>
              <a:cs typeface="Arial" pitchFamily="34" charset="0"/>
            </a:rPr>
            <a:t> Reading</a:t>
          </a:r>
        </a:p>
        <a:p xmlns:a="http://schemas.openxmlformats.org/drawingml/2006/main">
          <a:pPr algn="r"/>
          <a:r>
            <a:rPr lang="en-US" sz="1800" b="1" baseline="0" dirty="0">
              <a:solidFill>
                <a:srgbClr val="C00000"/>
              </a:solidFill>
              <a:latin typeface="Arial" pitchFamily="34" charset="0"/>
              <a:cs typeface="Arial" pitchFamily="34" charset="0"/>
            </a:rPr>
            <a:t>Comprehension Placements</a:t>
          </a:r>
        </a:p>
        <a:p xmlns:a="http://schemas.openxmlformats.org/drawingml/2006/main">
          <a:pPr algn="r"/>
          <a:endParaRPr lang="en-US" sz="1600" b="1"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0.63291</cdr:x>
      <cdr:y>0.15579</cdr:y>
    </cdr:from>
    <cdr:to>
      <cdr:x>0.93671</cdr:x>
      <cdr:y>0.49145</cdr:y>
    </cdr:to>
    <cdr:sp macro="" textlink="">
      <cdr:nvSpPr>
        <cdr:cNvPr id="4" name="TextBox 3"/>
        <cdr:cNvSpPr txBox="1"/>
      </cdr:nvSpPr>
      <cdr:spPr>
        <a:xfrm xmlns:a="http://schemas.openxmlformats.org/drawingml/2006/main">
          <a:off x="3810000" y="830997"/>
          <a:ext cx="1828800" cy="1790381"/>
        </a:xfrm>
        <a:prstGeom xmlns:a="http://schemas.openxmlformats.org/drawingml/2006/main" prst="rect">
          <a:avLst/>
        </a:prstGeom>
        <a:solidFill xmlns:a="http://schemas.openxmlformats.org/drawingml/2006/main">
          <a:srgbClr val="00B050"/>
        </a:solidFill>
        <a:ln xmlns:a="http://schemas.openxmlformats.org/drawingml/2006/main" w="38100">
          <a:noFill/>
        </a:ln>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a:solidFill>
              <a:schemeClr val="bg1"/>
            </a:solidFill>
            <a:latin typeface="Arial" pitchFamily="34" charset="0"/>
            <a:cs typeface="Arial" pitchFamily="34" charset="0"/>
          </a:endParaRPr>
        </a:p>
      </cdr:txBody>
    </cdr:sp>
  </cdr:relSizeAnchor>
  <cdr:relSizeAnchor xmlns:cdr="http://schemas.openxmlformats.org/drawingml/2006/chartDrawing">
    <cdr:from>
      <cdr:x>0.12172</cdr:x>
      <cdr:y>0.02736</cdr:y>
    </cdr:from>
    <cdr:to>
      <cdr:x>0.94468</cdr:x>
      <cdr:y>0.11881</cdr:y>
    </cdr:to>
    <cdr:sp macro="" textlink="">
      <cdr:nvSpPr>
        <cdr:cNvPr id="6" name="Rectangle 5"/>
        <cdr:cNvSpPr/>
      </cdr:nvSpPr>
      <cdr:spPr>
        <a:xfrm xmlns:a="http://schemas.openxmlformats.org/drawingml/2006/main">
          <a:off x="976994" y="109465"/>
          <a:ext cx="6605406" cy="365846"/>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0.62025</cdr:x>
      <cdr:y>0.15579</cdr:y>
    </cdr:from>
    <cdr:to>
      <cdr:x>0.97468</cdr:x>
      <cdr:y>0.16436</cdr:y>
    </cdr:to>
    <cdr:sp macro="" textlink="">
      <cdr:nvSpPr>
        <cdr:cNvPr id="7" name="Rectangle 6"/>
        <cdr:cNvSpPr/>
      </cdr:nvSpPr>
      <cdr:spPr>
        <a:xfrm xmlns:a="http://schemas.openxmlformats.org/drawingml/2006/main">
          <a:off x="3733800" y="830997"/>
          <a:ext cx="2133600" cy="45719"/>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ln>
              <a:solidFill>
                <a:schemeClr val="bg1"/>
              </a:solidFill>
            </a:ln>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4627"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fld id="{87317177-DC63-424E-B3E8-63F06293B73F}" type="datetime1">
              <a:rPr lang="en-US" smtClean="0"/>
              <a:t>4/3/2014</a:t>
            </a:fld>
            <a:endParaRPr lang="en-US" dirty="0"/>
          </a:p>
        </p:txBody>
      </p:sp>
      <p:sp>
        <p:nvSpPr>
          <p:cNvPr id="154628"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r>
              <a:rPr lang="en-US"/>
              <a:t>JFYNet ACCUPLACER Readiness</a:t>
            </a:r>
          </a:p>
        </p:txBody>
      </p:sp>
      <p:sp>
        <p:nvSpPr>
          <p:cNvPr id="154629"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F265F187-4BB2-4EE7-9086-9F963BFA401E}" type="slidenum">
              <a:rPr lang="en-US"/>
              <a:pPr>
                <a:defRPr/>
              </a:pPr>
              <a:t>‹#›</a:t>
            </a:fld>
            <a:endParaRPr lang="en-US"/>
          </a:p>
        </p:txBody>
      </p:sp>
    </p:spTree>
    <p:extLst>
      <p:ext uri="{BB962C8B-B14F-4D97-AF65-F5344CB8AC3E}">
        <p14:creationId xmlns:p14="http://schemas.microsoft.com/office/powerpoint/2010/main" val="1702713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68" tIns="46584" rIns="93168" bIns="46584" numCol="1" anchor="t" anchorCtr="0" compatLnSpc="1">
            <a:prstTxWarp prst="textNoShape">
              <a:avLst/>
            </a:prstTxWarp>
          </a:bodyPr>
          <a:lstStyle>
            <a:lvl1pPr defTabSz="931863">
              <a:defRPr sz="1200"/>
            </a:lvl1pPr>
          </a:lstStyle>
          <a:p>
            <a:pPr>
              <a:defRPr/>
            </a:pPr>
            <a:endParaRPr lang="en-US"/>
          </a:p>
        </p:txBody>
      </p:sp>
      <p:sp>
        <p:nvSpPr>
          <p:cNvPr id="10243" name="Rectangle 3"/>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3168" tIns="46584" rIns="93168" bIns="46584" numCol="1" anchor="t" anchorCtr="0" compatLnSpc="1">
            <a:prstTxWarp prst="textNoShape">
              <a:avLst/>
            </a:prstTxWarp>
          </a:bodyPr>
          <a:lstStyle>
            <a:lvl1pPr algn="r" defTabSz="931863">
              <a:defRPr sz="1200"/>
            </a:lvl1pPr>
          </a:lstStyle>
          <a:p>
            <a:pPr>
              <a:defRPr/>
            </a:pPr>
            <a:fld id="{3425E102-AC9E-4B25-99F4-F36A3F00BD7F}" type="datetime1">
              <a:rPr lang="en-US" smtClean="0"/>
              <a:t>4/3/2014</a:t>
            </a:fld>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3168" tIns="46584" rIns="93168" bIns="46584" numCol="1" anchor="b" anchorCtr="0" compatLnSpc="1">
            <a:prstTxWarp prst="textNoShape">
              <a:avLst/>
            </a:prstTxWarp>
          </a:bodyPr>
          <a:lstStyle>
            <a:lvl1pPr defTabSz="931863">
              <a:defRPr sz="1200"/>
            </a:lvl1pPr>
          </a:lstStyle>
          <a:p>
            <a:pPr>
              <a:defRPr/>
            </a:pPr>
            <a:r>
              <a:rPr lang="en-US"/>
              <a:t>JFYNet ACCUPLACER Readiness</a:t>
            </a:r>
          </a:p>
        </p:txBody>
      </p:sp>
      <p:sp>
        <p:nvSpPr>
          <p:cNvPr id="10247" name="Rectangle 7"/>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3168" tIns="46584" rIns="93168" bIns="46584" numCol="1" anchor="b" anchorCtr="0" compatLnSpc="1">
            <a:prstTxWarp prst="textNoShape">
              <a:avLst/>
            </a:prstTxWarp>
          </a:bodyPr>
          <a:lstStyle>
            <a:lvl1pPr algn="r" defTabSz="931863">
              <a:defRPr sz="1200"/>
            </a:lvl1pPr>
          </a:lstStyle>
          <a:p>
            <a:pPr>
              <a:defRPr/>
            </a:pPr>
            <a:fld id="{931C0579-1E0B-4CFA-8615-0A60BEFC6CC0}" type="slidenum">
              <a:rPr lang="en-US"/>
              <a:pPr>
                <a:defRPr/>
              </a:pPr>
              <a:t>‹#›</a:t>
            </a:fld>
            <a:endParaRPr lang="en-US"/>
          </a:p>
        </p:txBody>
      </p:sp>
    </p:spTree>
    <p:extLst>
      <p:ext uri="{BB962C8B-B14F-4D97-AF65-F5344CB8AC3E}">
        <p14:creationId xmlns:p14="http://schemas.microsoft.com/office/powerpoint/2010/main" val="272846480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2000" dirty="0" smtClean="0"/>
              <a:t>Welcome </a:t>
            </a:r>
          </a:p>
          <a:p>
            <a:endParaRPr lang="en-US" sz="2000" dirty="0"/>
          </a:p>
          <a:p>
            <a:r>
              <a:rPr lang="en-US" sz="2000" dirty="0" smtClean="0"/>
              <a:t>Derek Kalchbrenner</a:t>
            </a:r>
          </a:p>
          <a:p>
            <a:endParaRPr lang="en-US" sz="2000" dirty="0"/>
          </a:p>
          <a:p>
            <a:r>
              <a:rPr lang="en-US" sz="2000" dirty="0" smtClean="0"/>
              <a:t>Gary Kaplan couldn’t be here.</a:t>
            </a:r>
            <a:endParaRPr lang="en-US" sz="2000" dirty="0"/>
          </a:p>
        </p:txBody>
      </p:sp>
      <p:sp>
        <p:nvSpPr>
          <p:cNvPr id="4" name="Date Placeholder 3"/>
          <p:cNvSpPr>
            <a:spLocks noGrp="1"/>
          </p:cNvSpPr>
          <p:nvPr>
            <p:ph type="dt" idx="10"/>
          </p:nvPr>
        </p:nvSpPr>
        <p:spPr/>
        <p:txBody>
          <a:bodyPr/>
          <a:lstStyle/>
          <a:p>
            <a:pPr>
              <a:defRPr/>
            </a:pPr>
            <a:fld id="{A1056612-1031-4A87-81A2-28AFB413FD42}" type="datetime1">
              <a:rPr lang="en-US" smtClean="0"/>
              <a:t>4/3/2014</a:t>
            </a:fld>
            <a:endParaRPr lang="en-US" dirty="0"/>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1</a:t>
            </a:fld>
            <a:endParaRPr lang="en-US"/>
          </a:p>
        </p:txBody>
      </p:sp>
    </p:spTree>
    <p:extLst>
      <p:ext uri="{BB962C8B-B14F-4D97-AF65-F5344CB8AC3E}">
        <p14:creationId xmlns:p14="http://schemas.microsoft.com/office/powerpoint/2010/main" val="394064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dirty="0" smtClean="0"/>
              <a:t>This only provides 1 data point.</a:t>
            </a:r>
          </a:p>
          <a:p>
            <a:endParaRPr lang="en-US" sz="1800" dirty="0" smtClean="0"/>
          </a:p>
          <a:p>
            <a:r>
              <a:rPr lang="en-US" sz="1800" dirty="0" smtClean="0"/>
              <a:t>If you remember, the score range is 0 – 120.</a:t>
            </a:r>
          </a:p>
          <a:p>
            <a:endParaRPr lang="en-US" sz="1800" dirty="0"/>
          </a:p>
          <a:p>
            <a:r>
              <a:rPr lang="en-US" sz="1800" dirty="0" smtClean="0"/>
              <a:t>68 is a passing score at most schools.</a:t>
            </a:r>
          </a:p>
          <a:p>
            <a:endParaRPr lang="en-US" sz="1800" dirty="0"/>
          </a:p>
          <a:p>
            <a:r>
              <a:rPr lang="en-US" sz="1800" dirty="0" smtClean="0"/>
              <a:t>This student is looking at having to take at least 1, but more likely 2 developmental reading courses.  </a:t>
            </a:r>
            <a:endParaRPr lang="en-US" sz="1800" dirty="0"/>
          </a:p>
        </p:txBody>
      </p:sp>
      <p:sp>
        <p:nvSpPr>
          <p:cNvPr id="4" name="Date Placeholder 3"/>
          <p:cNvSpPr>
            <a:spLocks noGrp="1"/>
          </p:cNvSpPr>
          <p:nvPr>
            <p:ph type="dt" idx="10"/>
          </p:nvPr>
        </p:nvSpPr>
        <p:spPr/>
        <p:txBody>
          <a:bodyPr/>
          <a:lstStyle/>
          <a:p>
            <a:pPr>
              <a:defRPr/>
            </a:pPr>
            <a:fld id="{3425E102-AC9E-4B25-99F4-F36A3F00BD7F}"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11</a:t>
            </a:fld>
            <a:endParaRPr lang="en-US"/>
          </a:p>
        </p:txBody>
      </p:sp>
    </p:spTree>
    <p:extLst>
      <p:ext uri="{BB962C8B-B14F-4D97-AF65-F5344CB8AC3E}">
        <p14:creationId xmlns:p14="http://schemas.microsoft.com/office/powerpoint/2010/main" val="125384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600" dirty="0" smtClean="0"/>
              <a:t>Provides scores in 2 ways:</a:t>
            </a:r>
          </a:p>
          <a:p>
            <a:endParaRPr lang="en-US" sz="1600" dirty="0" smtClean="0"/>
          </a:p>
          <a:p>
            <a:r>
              <a:rPr lang="en-US" sz="1600" dirty="0" smtClean="0"/>
              <a:t>5 Domains.  This is a Reading Comprehension report</a:t>
            </a:r>
          </a:p>
          <a:p>
            <a:endParaRPr lang="en-US" sz="1600" dirty="0"/>
          </a:p>
          <a:p>
            <a:pPr marL="228600" indent="-228600">
              <a:buAutoNum type="arabicPeriod"/>
            </a:pPr>
            <a:r>
              <a:rPr lang="en-US" sz="1600" dirty="0" smtClean="0"/>
              <a:t>Category score</a:t>
            </a:r>
          </a:p>
          <a:p>
            <a:pPr marL="228600" indent="-228600">
              <a:buAutoNum type="arabicPeriod"/>
            </a:pPr>
            <a:endParaRPr lang="en-US" sz="1600" dirty="0"/>
          </a:p>
          <a:p>
            <a:pPr marL="228600" indent="-228600">
              <a:buAutoNum type="arabicPeriod"/>
            </a:pPr>
            <a:r>
              <a:rPr lang="en-US" sz="1600" dirty="0" smtClean="0"/>
              <a:t>Numerical score.  15 for each domain.  0 – 4 is red, 5 – 9 is yellow, 10 and above is proficient.</a:t>
            </a:r>
          </a:p>
          <a:p>
            <a:endParaRPr lang="en-US" sz="1600" dirty="0"/>
          </a:p>
          <a:p>
            <a:r>
              <a:rPr lang="en-US" sz="1600" dirty="0" smtClean="0"/>
              <a:t>You went from having 1 data point to having 10.</a:t>
            </a:r>
          </a:p>
          <a:p>
            <a:endParaRPr lang="en-US" sz="1600" dirty="0"/>
          </a:p>
          <a:p>
            <a:r>
              <a:rPr lang="en-US" sz="1600" dirty="0" smtClean="0"/>
              <a:t>Proficiency statements</a:t>
            </a:r>
            <a:endParaRPr lang="en-US" sz="1600" dirty="0"/>
          </a:p>
        </p:txBody>
      </p:sp>
      <p:sp>
        <p:nvSpPr>
          <p:cNvPr id="4" name="Date Placeholder 3"/>
          <p:cNvSpPr>
            <a:spLocks noGrp="1"/>
          </p:cNvSpPr>
          <p:nvPr>
            <p:ph type="dt" idx="10"/>
          </p:nvPr>
        </p:nvSpPr>
        <p:spPr/>
        <p:txBody>
          <a:bodyPr/>
          <a:lstStyle/>
          <a:p>
            <a:pPr>
              <a:defRPr/>
            </a:pPr>
            <a:fld id="{3425E102-AC9E-4B25-99F4-F36A3F00BD7F}"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12</a:t>
            </a:fld>
            <a:endParaRPr lang="en-US"/>
          </a:p>
        </p:txBody>
      </p:sp>
    </p:spTree>
    <p:extLst>
      <p:ext uri="{BB962C8B-B14F-4D97-AF65-F5344CB8AC3E}">
        <p14:creationId xmlns:p14="http://schemas.microsoft.com/office/powerpoint/2010/main" val="197673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dt" sz="quarter" idx="1"/>
          </p:nvPr>
        </p:nvSpPr>
        <p:spPr>
          <a:noFill/>
          <a:ln>
            <a:miter lim="800000"/>
            <a:headEnd/>
            <a:tailEnd/>
          </a:ln>
        </p:spPr>
        <p:txBody>
          <a:bodyPr/>
          <a:lstStyle/>
          <a:p>
            <a:r>
              <a:rPr lang="en-US" smtClean="0"/>
              <a:t>October 11, 2011</a:t>
            </a:r>
          </a:p>
        </p:txBody>
      </p:sp>
      <p:sp>
        <p:nvSpPr>
          <p:cNvPr id="29698" name="Rectangle 6"/>
          <p:cNvSpPr>
            <a:spLocks noGrp="1" noChangeArrowheads="1"/>
          </p:cNvSpPr>
          <p:nvPr>
            <p:ph type="ftr" sz="quarter" idx="4"/>
          </p:nvPr>
        </p:nvSpPr>
        <p:spPr>
          <a:noFill/>
          <a:ln>
            <a:miter lim="800000"/>
            <a:headEnd/>
            <a:tailEnd/>
          </a:ln>
        </p:spPr>
        <p:txBody>
          <a:bodyPr/>
          <a:lstStyle/>
          <a:p>
            <a:r>
              <a:rPr lang="en-US" smtClean="0"/>
              <a:t>JFYNet ACCUPLACER Readiness</a:t>
            </a:r>
          </a:p>
        </p:txBody>
      </p:sp>
      <p:sp>
        <p:nvSpPr>
          <p:cNvPr id="29699" name="Rectangle 7"/>
          <p:cNvSpPr>
            <a:spLocks noGrp="1" noChangeArrowheads="1"/>
          </p:cNvSpPr>
          <p:nvPr>
            <p:ph type="sldNum" sz="quarter" idx="5"/>
          </p:nvPr>
        </p:nvSpPr>
        <p:spPr>
          <a:noFill/>
          <a:ln>
            <a:miter lim="800000"/>
            <a:headEnd/>
            <a:tailEnd/>
          </a:ln>
        </p:spPr>
        <p:txBody>
          <a:bodyPr/>
          <a:lstStyle/>
          <a:p>
            <a:fld id="{844DE8DA-0F7B-45C6-97DB-40965E1298B6}" type="slidenum">
              <a:rPr lang="en-US" smtClean="0"/>
              <a:pPr/>
              <a:t>13</a:t>
            </a:fld>
            <a:endParaRPr lang="en-US" smtClean="0"/>
          </a:p>
        </p:txBody>
      </p:sp>
      <p:sp>
        <p:nvSpPr>
          <p:cNvPr id="29700" name="Rectangle 2"/>
          <p:cNvSpPr>
            <a:spLocks noGrp="1" noRot="1" noChangeAspect="1" noChangeArrowheads="1" noTextEdit="1"/>
          </p:cNvSpPr>
          <p:nvPr>
            <p:ph type="sldImg"/>
          </p:nvPr>
        </p:nvSpPr>
        <p:spPr>
          <a:xfrm>
            <a:off x="1181100" y="696913"/>
            <a:ext cx="4648200" cy="3486150"/>
          </a:xfrm>
          <a:ln/>
        </p:spPr>
      </p:sp>
      <p:sp>
        <p:nvSpPr>
          <p:cNvPr id="2970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600" dirty="0" smtClean="0"/>
              <a:t>We then take these individual reports, aggregate the results, and provide some additional reports.  </a:t>
            </a:r>
          </a:p>
          <a:p>
            <a:r>
              <a:rPr lang="en-US" sz="1600" dirty="0" smtClean="0"/>
              <a:t>This one shows a class of students’ individual and group results by subject and domain.  The individual results are in the table at the top; the bar chart below shows their collective performance as a class. </a:t>
            </a:r>
          </a:p>
          <a:p>
            <a:endParaRPr lang="en-US" sz="1600" dirty="0"/>
          </a:p>
          <a:p>
            <a:r>
              <a:rPr lang="en-US" sz="1600" dirty="0" smtClean="0"/>
              <a:t>This can help instructors make targeted interventions on both an individual and class level.  This bar chart shows this class needs the most work on Domain 3, Quadratic Expressions. </a:t>
            </a:r>
          </a:p>
          <a:p>
            <a:endParaRPr lang="en-US" sz="1600" dirty="0"/>
          </a:p>
          <a:p>
            <a:r>
              <a:rPr lang="en-US" sz="1600" dirty="0" smtClean="0"/>
              <a:t>But they also need a lot of work in Domains 4 &amp; 5 and in 1 &amp; 2 for that matter.  But you can see at a glance how things stack up.    </a:t>
            </a:r>
          </a:p>
          <a:p>
            <a:endParaRPr lang="en-US" sz="2000" dirty="0"/>
          </a:p>
          <a:p>
            <a:endParaRPr lang="en-US" sz="2000" dirty="0"/>
          </a:p>
        </p:txBody>
      </p:sp>
      <p:sp>
        <p:nvSpPr>
          <p:cNvPr id="4" name="Date Placeholder 3"/>
          <p:cNvSpPr>
            <a:spLocks noGrp="1"/>
          </p:cNvSpPr>
          <p:nvPr>
            <p:ph type="dt" idx="10"/>
          </p:nvPr>
        </p:nvSpPr>
        <p:spPr/>
        <p:txBody>
          <a:bodyPr/>
          <a:lstStyle/>
          <a:p>
            <a:pPr>
              <a:defRPr/>
            </a:pPr>
            <a:fld id="{BA4B0AEA-6765-444C-BA7B-EDB9074AC7D3}"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dirty="0" err="1" smtClean="0"/>
              <a:t>JFYNet</a:t>
            </a:r>
            <a:r>
              <a:rPr lang="en-US" dirty="0" smtClean="0"/>
              <a:t> ACCUPLACER Readiness</a:t>
            </a:r>
            <a:endParaRPr lang="en-US" dirty="0"/>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14</a:t>
            </a:fld>
            <a:endParaRPr lang="en-US"/>
          </a:p>
        </p:txBody>
      </p:sp>
    </p:spTree>
    <p:extLst>
      <p:ext uri="{BB962C8B-B14F-4D97-AF65-F5344CB8AC3E}">
        <p14:creationId xmlns:p14="http://schemas.microsoft.com/office/powerpoint/2010/main" val="2647572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2400" dirty="0" smtClean="0"/>
              <a:t>Another reason for using the diagnostics and so we can track progress according to a school’s cut scores.</a:t>
            </a:r>
          </a:p>
          <a:p>
            <a:endParaRPr lang="en-US" sz="2400" dirty="0"/>
          </a:p>
          <a:p>
            <a:r>
              <a:rPr lang="en-US" sz="2400" dirty="0" smtClean="0"/>
              <a:t>Red quadrant got smaller, but the orange and yellow quadrants got larger.</a:t>
            </a:r>
          </a:p>
          <a:p>
            <a:endParaRPr lang="en-US" sz="2400" dirty="0"/>
          </a:p>
          <a:p>
            <a:r>
              <a:rPr lang="en-US" sz="2400" dirty="0" smtClean="0"/>
              <a:t>Eliminate some courses still helps.  </a:t>
            </a:r>
            <a:endParaRPr lang="en-US" sz="2400" dirty="0"/>
          </a:p>
        </p:txBody>
      </p:sp>
      <p:sp>
        <p:nvSpPr>
          <p:cNvPr id="4" name="Date Placeholder 3"/>
          <p:cNvSpPr>
            <a:spLocks noGrp="1"/>
          </p:cNvSpPr>
          <p:nvPr>
            <p:ph type="dt" idx="10"/>
          </p:nvPr>
        </p:nvSpPr>
        <p:spPr/>
        <p:txBody>
          <a:bodyPr/>
          <a:lstStyle/>
          <a:p>
            <a:pPr>
              <a:defRPr/>
            </a:pPr>
            <a:fld id="{3425E102-AC9E-4B25-99F4-F36A3F00BD7F}"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15</a:t>
            </a:fld>
            <a:endParaRPr lang="en-US"/>
          </a:p>
        </p:txBody>
      </p:sp>
    </p:spTree>
    <p:extLst>
      <p:ext uri="{BB962C8B-B14F-4D97-AF65-F5344CB8AC3E}">
        <p14:creationId xmlns:p14="http://schemas.microsoft.com/office/powerpoint/2010/main" val="3829923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dirty="0" smtClean="0"/>
              <a:t>Once students finish the diagnostics, we create individual instructional programs for them.  We use several different products for this.  </a:t>
            </a:r>
          </a:p>
          <a:p>
            <a:endParaRPr lang="en-US" sz="1800" dirty="0"/>
          </a:p>
          <a:p>
            <a:r>
              <a:rPr lang="en-US" sz="1800" dirty="0" smtClean="0"/>
              <a:t>Here is part of a math curriculum in Pearson’s </a:t>
            </a:r>
            <a:r>
              <a:rPr lang="en-US" sz="1800" dirty="0" err="1" smtClean="0"/>
              <a:t>MyFoundationsLab</a:t>
            </a:r>
            <a:r>
              <a:rPr lang="en-US" sz="1400" dirty="0" smtClean="0"/>
              <a:t>.</a:t>
            </a:r>
          </a:p>
          <a:p>
            <a:endParaRPr lang="en-US" sz="1400" dirty="0"/>
          </a:p>
          <a:p>
            <a:r>
              <a:rPr lang="en-US" sz="1600" dirty="0" smtClean="0"/>
              <a:t>With each of the products we use, we create alignments based on the test we’re preparing students for such as MCAS and Accuplacer.</a:t>
            </a:r>
          </a:p>
          <a:p>
            <a:endParaRPr lang="en-US" sz="1600" dirty="0"/>
          </a:p>
          <a:p>
            <a:r>
              <a:rPr lang="en-US" sz="1600" dirty="0" smtClean="0"/>
              <a:t>The Domains that are shown here match what’s in ACCUPLACER.    </a:t>
            </a:r>
            <a:endParaRPr lang="en-US" sz="1600" dirty="0"/>
          </a:p>
        </p:txBody>
      </p:sp>
      <p:sp>
        <p:nvSpPr>
          <p:cNvPr id="4" name="Date Placeholder 3"/>
          <p:cNvSpPr>
            <a:spLocks noGrp="1"/>
          </p:cNvSpPr>
          <p:nvPr>
            <p:ph type="dt" idx="10"/>
          </p:nvPr>
        </p:nvSpPr>
        <p:spPr/>
        <p:txBody>
          <a:bodyPr/>
          <a:lstStyle/>
          <a:p>
            <a:pPr>
              <a:defRPr/>
            </a:pPr>
            <a:fld id="{DF475AC1-C475-4B25-AD2E-4571892BF916}"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17</a:t>
            </a:fld>
            <a:endParaRPr lang="en-US"/>
          </a:p>
        </p:txBody>
      </p:sp>
    </p:spTree>
    <p:extLst>
      <p:ext uri="{BB962C8B-B14F-4D97-AF65-F5344CB8AC3E}">
        <p14:creationId xmlns:p14="http://schemas.microsoft.com/office/powerpoint/2010/main" val="2277213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2000" dirty="0" smtClean="0"/>
              <a:t>Here’s an example of a student program in Skills Tutor.</a:t>
            </a:r>
          </a:p>
          <a:p>
            <a:endParaRPr lang="en-US" sz="2000" dirty="0"/>
          </a:p>
          <a:p>
            <a:r>
              <a:rPr lang="en-US" sz="2000" dirty="0" smtClean="0"/>
              <a:t>Same structure, broken into domains, aligned to the Accuplacer. </a:t>
            </a:r>
            <a:endParaRPr lang="en-US" sz="2000" dirty="0"/>
          </a:p>
        </p:txBody>
      </p:sp>
      <p:sp>
        <p:nvSpPr>
          <p:cNvPr id="4" name="Date Placeholder 3"/>
          <p:cNvSpPr>
            <a:spLocks noGrp="1"/>
          </p:cNvSpPr>
          <p:nvPr>
            <p:ph type="dt" idx="10"/>
          </p:nvPr>
        </p:nvSpPr>
        <p:spPr/>
        <p:txBody>
          <a:bodyPr/>
          <a:lstStyle/>
          <a:p>
            <a:pPr>
              <a:defRPr/>
            </a:pPr>
            <a:fld id="{67A84927-C9BD-4B1F-8A11-6D01738C4233}"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18</a:t>
            </a:fld>
            <a:endParaRPr lang="en-US"/>
          </a:p>
        </p:txBody>
      </p:sp>
    </p:spTree>
    <p:extLst>
      <p:ext uri="{BB962C8B-B14F-4D97-AF65-F5344CB8AC3E}">
        <p14:creationId xmlns:p14="http://schemas.microsoft.com/office/powerpoint/2010/main" val="2212443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Pearson and Skills Tutor are only 2 of our resources.  We also have an extensive curriculum bank on our </a:t>
            </a:r>
            <a:r>
              <a:rPr lang="en-US" dirty="0" err="1"/>
              <a:t>moodle</a:t>
            </a:r>
            <a:r>
              <a:rPr lang="en-US" dirty="0"/>
              <a:t> page, consisting of selected online resources we have compiled over the several years.</a:t>
            </a:r>
          </a:p>
          <a:p>
            <a:endParaRPr lang="en-US" dirty="0"/>
          </a:p>
        </p:txBody>
      </p:sp>
      <p:sp>
        <p:nvSpPr>
          <p:cNvPr id="4" name="Date Placeholder 3"/>
          <p:cNvSpPr>
            <a:spLocks noGrp="1"/>
          </p:cNvSpPr>
          <p:nvPr>
            <p:ph type="dt" idx="10"/>
          </p:nvPr>
        </p:nvSpPr>
        <p:spPr/>
        <p:txBody>
          <a:bodyPr/>
          <a:lstStyle/>
          <a:p>
            <a:pPr>
              <a:defRPr/>
            </a:pPr>
            <a:fld id="{3425E102-AC9E-4B25-99F4-F36A3F00BD7F}"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19</a:t>
            </a:fld>
            <a:endParaRPr lang="en-US"/>
          </a:p>
        </p:txBody>
      </p:sp>
    </p:spTree>
    <p:extLst>
      <p:ext uri="{BB962C8B-B14F-4D97-AF65-F5344CB8AC3E}">
        <p14:creationId xmlns:p14="http://schemas.microsoft.com/office/powerpoint/2010/main" val="2406675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dirty="0" smtClean="0"/>
              <a:t>Here’s a section of our </a:t>
            </a:r>
            <a:r>
              <a:rPr lang="en-US" sz="1800" dirty="0" err="1" smtClean="0"/>
              <a:t>Accuplacer</a:t>
            </a:r>
            <a:r>
              <a:rPr lang="en-US" sz="1800" dirty="0" smtClean="0"/>
              <a:t> Arithmetic alignment.  </a:t>
            </a:r>
            <a:endParaRPr lang="en-US" sz="1800" dirty="0"/>
          </a:p>
        </p:txBody>
      </p:sp>
      <p:sp>
        <p:nvSpPr>
          <p:cNvPr id="4" name="Date Placeholder 3"/>
          <p:cNvSpPr>
            <a:spLocks noGrp="1"/>
          </p:cNvSpPr>
          <p:nvPr>
            <p:ph type="dt" idx="10"/>
          </p:nvPr>
        </p:nvSpPr>
        <p:spPr/>
        <p:txBody>
          <a:bodyPr/>
          <a:lstStyle/>
          <a:p>
            <a:pPr>
              <a:defRPr/>
            </a:pPr>
            <a:fld id="{5E05985B-8419-4BFF-B43F-89EC545BE3C6}"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20</a:t>
            </a:fld>
            <a:endParaRPr lang="en-US"/>
          </a:p>
        </p:txBody>
      </p:sp>
    </p:spTree>
    <p:extLst>
      <p:ext uri="{BB962C8B-B14F-4D97-AF65-F5344CB8AC3E}">
        <p14:creationId xmlns:p14="http://schemas.microsoft.com/office/powerpoint/2010/main" val="726781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2000" dirty="0" smtClean="0"/>
              <a:t>Now, how do we mange all this</a:t>
            </a:r>
            <a:r>
              <a:rPr lang="en-US" dirty="0" smtClean="0"/>
              <a:t>.  </a:t>
            </a:r>
            <a:endParaRPr lang="en-US" dirty="0"/>
          </a:p>
        </p:txBody>
      </p:sp>
      <p:sp>
        <p:nvSpPr>
          <p:cNvPr id="4" name="Date Placeholder 3"/>
          <p:cNvSpPr>
            <a:spLocks noGrp="1"/>
          </p:cNvSpPr>
          <p:nvPr>
            <p:ph type="dt" idx="10"/>
          </p:nvPr>
        </p:nvSpPr>
        <p:spPr/>
        <p:txBody>
          <a:bodyPr/>
          <a:lstStyle/>
          <a:p>
            <a:pPr>
              <a:defRPr/>
            </a:pPr>
            <a:fld id="{3425E102-AC9E-4B25-99F4-F36A3F00BD7F}"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21</a:t>
            </a:fld>
            <a:endParaRPr lang="en-US"/>
          </a:p>
        </p:txBody>
      </p:sp>
    </p:spTree>
    <p:extLst>
      <p:ext uri="{BB962C8B-B14F-4D97-AF65-F5344CB8AC3E}">
        <p14:creationId xmlns:p14="http://schemas.microsoft.com/office/powerpoint/2010/main" val="277342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2400" dirty="0" smtClean="0"/>
              <a:t>Our programs are conducted in schools, community agencies, and community colleges.  </a:t>
            </a:r>
            <a:endParaRPr lang="en-US" sz="2400" dirty="0"/>
          </a:p>
        </p:txBody>
      </p:sp>
      <p:sp>
        <p:nvSpPr>
          <p:cNvPr id="4" name="Date Placeholder 3"/>
          <p:cNvSpPr>
            <a:spLocks noGrp="1"/>
          </p:cNvSpPr>
          <p:nvPr>
            <p:ph type="dt" idx="10"/>
          </p:nvPr>
        </p:nvSpPr>
        <p:spPr/>
        <p:txBody>
          <a:bodyPr/>
          <a:lstStyle/>
          <a:p>
            <a:pPr>
              <a:defRPr/>
            </a:pPr>
            <a:fld id="{3425E102-AC9E-4B25-99F4-F36A3F00BD7F}"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2</a:t>
            </a:fld>
            <a:endParaRPr lang="en-US"/>
          </a:p>
        </p:txBody>
      </p:sp>
    </p:spTree>
    <p:extLst>
      <p:ext uri="{BB962C8B-B14F-4D97-AF65-F5344CB8AC3E}">
        <p14:creationId xmlns:p14="http://schemas.microsoft.com/office/powerpoint/2010/main" val="3635925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A45A7-5E9E-401A-A5A0-AD09FAA84D30}" type="slidenum">
              <a:rPr lang="en-US" smtClean="0"/>
              <a:t>22</a:t>
            </a:fld>
            <a:endParaRPr lang="en-US"/>
          </a:p>
        </p:txBody>
      </p:sp>
    </p:spTree>
    <p:extLst>
      <p:ext uri="{BB962C8B-B14F-4D97-AF65-F5344CB8AC3E}">
        <p14:creationId xmlns:p14="http://schemas.microsoft.com/office/powerpoint/2010/main" val="3348055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A45A7-5E9E-401A-A5A0-AD09FAA84D30}" type="slidenum">
              <a:rPr lang="en-US" smtClean="0"/>
              <a:t>23</a:t>
            </a:fld>
            <a:endParaRPr lang="en-US"/>
          </a:p>
        </p:txBody>
      </p:sp>
    </p:spTree>
    <p:extLst>
      <p:ext uri="{BB962C8B-B14F-4D97-AF65-F5344CB8AC3E}">
        <p14:creationId xmlns:p14="http://schemas.microsoft.com/office/powerpoint/2010/main" val="3399730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425E102-AC9E-4B25-99F4-F36A3F00BD7F}"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30</a:t>
            </a:fld>
            <a:endParaRPr lang="en-US"/>
          </a:p>
        </p:txBody>
      </p:sp>
    </p:spTree>
    <p:extLst>
      <p:ext uri="{BB962C8B-B14F-4D97-AF65-F5344CB8AC3E}">
        <p14:creationId xmlns:p14="http://schemas.microsoft.com/office/powerpoint/2010/main" val="259605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A45A7-5E9E-401A-A5A0-AD09FAA84D30}" type="slidenum">
              <a:rPr lang="en-US" smtClean="0"/>
              <a:t>3</a:t>
            </a:fld>
            <a:endParaRPr lang="en-US"/>
          </a:p>
        </p:txBody>
      </p:sp>
    </p:spTree>
    <p:extLst>
      <p:ext uri="{BB962C8B-B14F-4D97-AF65-F5344CB8AC3E}">
        <p14:creationId xmlns:p14="http://schemas.microsoft.com/office/powerpoint/2010/main" val="255877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2000" dirty="0" smtClean="0"/>
              <a:t>Description</a:t>
            </a:r>
          </a:p>
          <a:p>
            <a:endParaRPr lang="en-US" sz="2000" dirty="0"/>
          </a:p>
          <a:p>
            <a:r>
              <a:rPr lang="en-US" sz="2000" dirty="0" smtClean="0"/>
              <a:t>Features.  </a:t>
            </a:r>
          </a:p>
          <a:p>
            <a:endParaRPr lang="en-US" sz="2000" dirty="0"/>
          </a:p>
          <a:p>
            <a:r>
              <a:rPr lang="en-US" sz="2000" dirty="0" smtClean="0"/>
              <a:t>My agency is an Accuplacer site.  We use the diagnostics for intervention.    </a:t>
            </a:r>
          </a:p>
          <a:p>
            <a:endParaRPr lang="en-US" sz="2000" dirty="0" smtClean="0"/>
          </a:p>
          <a:p>
            <a:r>
              <a:rPr lang="en-US" sz="2000" dirty="0" smtClean="0"/>
              <a:t>Accuplacer isn’t a pass/fail test.  Individual schools set what are called cut points for placement purposes.  </a:t>
            </a:r>
            <a:endParaRPr lang="en-US" sz="2000" dirty="0"/>
          </a:p>
        </p:txBody>
      </p:sp>
      <p:sp>
        <p:nvSpPr>
          <p:cNvPr id="4" name="Date Placeholder 3"/>
          <p:cNvSpPr>
            <a:spLocks noGrp="1"/>
          </p:cNvSpPr>
          <p:nvPr>
            <p:ph type="dt" idx="10"/>
          </p:nvPr>
        </p:nvSpPr>
        <p:spPr/>
        <p:txBody>
          <a:bodyPr/>
          <a:lstStyle/>
          <a:p>
            <a:pPr>
              <a:defRPr/>
            </a:pPr>
            <a:fld id="{3425E102-AC9E-4B25-99F4-F36A3F00BD7F}"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4</a:t>
            </a:fld>
            <a:endParaRPr lang="en-US"/>
          </a:p>
        </p:txBody>
      </p:sp>
    </p:spTree>
    <p:extLst>
      <p:ext uri="{BB962C8B-B14F-4D97-AF65-F5344CB8AC3E}">
        <p14:creationId xmlns:p14="http://schemas.microsoft.com/office/powerpoint/2010/main" val="415546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2000" dirty="0" smtClean="0"/>
              <a:t>Similarities:</a:t>
            </a:r>
          </a:p>
          <a:p>
            <a:r>
              <a:rPr lang="en-US" sz="2000" dirty="0" smtClean="0"/>
              <a:t>Run off the same platform</a:t>
            </a:r>
          </a:p>
          <a:p>
            <a:r>
              <a:rPr lang="en-US" sz="2000" dirty="0" smtClean="0"/>
              <a:t>Draw items from the same data bank</a:t>
            </a:r>
          </a:p>
          <a:p>
            <a:endParaRPr lang="en-US" sz="2000" dirty="0"/>
          </a:p>
          <a:p>
            <a:r>
              <a:rPr lang="en-US" sz="2000" dirty="0" smtClean="0"/>
              <a:t>Differences </a:t>
            </a:r>
          </a:p>
          <a:p>
            <a:r>
              <a:rPr lang="en-US" sz="2000" dirty="0" smtClean="0"/>
              <a:t>Length of the test</a:t>
            </a:r>
          </a:p>
          <a:p>
            <a:r>
              <a:rPr lang="en-US" sz="2000" dirty="0" smtClean="0"/>
              <a:t>Data provided.</a:t>
            </a:r>
            <a:endParaRPr lang="en-US" sz="2000" dirty="0"/>
          </a:p>
        </p:txBody>
      </p:sp>
      <p:sp>
        <p:nvSpPr>
          <p:cNvPr id="4" name="Date Placeholder 3"/>
          <p:cNvSpPr>
            <a:spLocks noGrp="1"/>
          </p:cNvSpPr>
          <p:nvPr>
            <p:ph type="dt" idx="10"/>
          </p:nvPr>
        </p:nvSpPr>
        <p:spPr/>
        <p:txBody>
          <a:bodyPr/>
          <a:lstStyle/>
          <a:p>
            <a:pPr>
              <a:defRPr/>
            </a:pPr>
            <a:fld id="{3425E102-AC9E-4B25-99F4-F36A3F00BD7F}"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5</a:t>
            </a:fld>
            <a:endParaRPr lang="en-US"/>
          </a:p>
        </p:txBody>
      </p:sp>
    </p:spTree>
    <p:extLst>
      <p:ext uri="{BB962C8B-B14F-4D97-AF65-F5344CB8AC3E}">
        <p14:creationId xmlns:p14="http://schemas.microsoft.com/office/powerpoint/2010/main" val="65391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All 29 Massachusetts </a:t>
            </a:r>
            <a:r>
              <a:rPr lang="en-US" u="sng" dirty="0" smtClean="0"/>
              <a:t>public</a:t>
            </a:r>
            <a:r>
              <a:rPr lang="en-US" dirty="0" smtClean="0"/>
              <a:t> colleges: the </a:t>
            </a:r>
            <a:r>
              <a:rPr lang="en-US" dirty="0" err="1" smtClean="0"/>
              <a:t>Umass</a:t>
            </a:r>
            <a:r>
              <a:rPr lang="en-US" dirty="0" smtClean="0"/>
              <a:t> system, the state universities (Salem State University), and the 15 community colleges.  Some private colleges use it. </a:t>
            </a:r>
          </a:p>
          <a:p>
            <a:endParaRPr lang="en-US" dirty="0"/>
          </a:p>
          <a:p>
            <a:r>
              <a:rPr lang="en-US" dirty="0" smtClean="0"/>
              <a:t>Writing. </a:t>
            </a:r>
          </a:p>
          <a:p>
            <a:endParaRPr lang="en-US" dirty="0"/>
          </a:p>
        </p:txBody>
      </p:sp>
      <p:sp>
        <p:nvSpPr>
          <p:cNvPr id="4" name="Date Placeholder 3"/>
          <p:cNvSpPr>
            <a:spLocks noGrp="1"/>
          </p:cNvSpPr>
          <p:nvPr>
            <p:ph type="dt" idx="10"/>
          </p:nvPr>
        </p:nvSpPr>
        <p:spPr/>
        <p:txBody>
          <a:bodyPr/>
          <a:lstStyle/>
          <a:p>
            <a:pPr>
              <a:defRPr/>
            </a:pPr>
            <a:fld id="{3425E102-AC9E-4B25-99F4-F36A3F00BD7F}"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6</a:t>
            </a:fld>
            <a:endParaRPr lang="en-US"/>
          </a:p>
        </p:txBody>
      </p:sp>
    </p:spTree>
    <p:extLst>
      <p:ext uri="{BB962C8B-B14F-4D97-AF65-F5344CB8AC3E}">
        <p14:creationId xmlns:p14="http://schemas.microsoft.com/office/powerpoint/2010/main" val="3650488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Hand out Mass Community College list.  </a:t>
            </a:r>
            <a:endParaRPr lang="en-US" dirty="0"/>
          </a:p>
        </p:txBody>
      </p:sp>
      <p:sp>
        <p:nvSpPr>
          <p:cNvPr id="4" name="Date Placeholder 3"/>
          <p:cNvSpPr>
            <a:spLocks noGrp="1"/>
          </p:cNvSpPr>
          <p:nvPr>
            <p:ph type="dt" idx="10"/>
          </p:nvPr>
        </p:nvSpPr>
        <p:spPr/>
        <p:txBody>
          <a:bodyPr/>
          <a:lstStyle/>
          <a:p>
            <a:pPr>
              <a:defRPr/>
            </a:pPr>
            <a:fld id="{3425E102-AC9E-4B25-99F4-F36A3F00BD7F}"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7</a:t>
            </a:fld>
            <a:endParaRPr lang="en-US"/>
          </a:p>
        </p:txBody>
      </p:sp>
    </p:spTree>
    <p:extLst>
      <p:ext uri="{BB962C8B-B14F-4D97-AF65-F5344CB8AC3E}">
        <p14:creationId xmlns:p14="http://schemas.microsoft.com/office/powerpoint/2010/main" val="3196741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Are taking a least 1 developmental course</a:t>
            </a:r>
          </a:p>
          <a:p>
            <a:r>
              <a:rPr lang="en-US" dirty="0" smtClean="0"/>
              <a:t>BHCC 98% percent of their incoming freshmen class was taking 1 or more developmental math courses.  </a:t>
            </a:r>
            <a:endParaRPr lang="en-US" dirty="0"/>
          </a:p>
        </p:txBody>
      </p:sp>
      <p:sp>
        <p:nvSpPr>
          <p:cNvPr id="4" name="Date Placeholder 3"/>
          <p:cNvSpPr>
            <a:spLocks noGrp="1"/>
          </p:cNvSpPr>
          <p:nvPr>
            <p:ph type="dt" idx="10"/>
          </p:nvPr>
        </p:nvSpPr>
        <p:spPr/>
        <p:txBody>
          <a:bodyPr/>
          <a:lstStyle/>
          <a:p>
            <a:pPr>
              <a:defRPr/>
            </a:pPr>
            <a:fld id="{3425E102-AC9E-4B25-99F4-F36A3F00BD7F}"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8</a:t>
            </a:fld>
            <a:endParaRPr lang="en-US"/>
          </a:p>
        </p:txBody>
      </p:sp>
    </p:spTree>
    <p:extLst>
      <p:ext uri="{BB962C8B-B14F-4D97-AF65-F5344CB8AC3E}">
        <p14:creationId xmlns:p14="http://schemas.microsoft.com/office/powerpoint/2010/main" val="940091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dirty="0" smtClean="0"/>
              <a:t>Now, our Accuplacer Readiness Program</a:t>
            </a:r>
          </a:p>
          <a:p>
            <a:endParaRPr lang="en-US" sz="1800" dirty="0"/>
          </a:p>
          <a:p>
            <a:r>
              <a:rPr lang="en-US" sz="1800" dirty="0" smtClean="0"/>
              <a:t>Broadly it has 3 components, the first of which is assessment.</a:t>
            </a:r>
          </a:p>
          <a:p>
            <a:endParaRPr lang="en-US" sz="1800" dirty="0" smtClean="0"/>
          </a:p>
          <a:p>
            <a:r>
              <a:rPr lang="en-US" sz="1800" dirty="0" smtClean="0"/>
              <a:t>We start students with the diagnostics</a:t>
            </a:r>
            <a:r>
              <a:rPr lang="en-US" dirty="0"/>
              <a:t> </a:t>
            </a:r>
            <a:r>
              <a:rPr lang="en-US" sz="2000" dirty="0" smtClean="0"/>
              <a:t>because they provide more dat</a:t>
            </a:r>
            <a:r>
              <a:rPr lang="en-US" dirty="0" smtClean="0"/>
              <a:t>a.   </a:t>
            </a:r>
            <a:endParaRPr lang="en-US" dirty="0"/>
          </a:p>
        </p:txBody>
      </p:sp>
      <p:sp>
        <p:nvSpPr>
          <p:cNvPr id="4" name="Date Placeholder 3"/>
          <p:cNvSpPr>
            <a:spLocks noGrp="1"/>
          </p:cNvSpPr>
          <p:nvPr>
            <p:ph type="dt" idx="10"/>
          </p:nvPr>
        </p:nvSpPr>
        <p:spPr/>
        <p:txBody>
          <a:bodyPr/>
          <a:lstStyle/>
          <a:p>
            <a:pPr>
              <a:defRPr/>
            </a:pPr>
            <a:fld id="{3425E102-AC9E-4B25-99F4-F36A3F00BD7F}" type="datetime1">
              <a:rPr lang="en-US" smtClean="0"/>
              <a:t>4/3/2014</a:t>
            </a:fld>
            <a:endParaRPr lang="en-US"/>
          </a:p>
        </p:txBody>
      </p:sp>
      <p:sp>
        <p:nvSpPr>
          <p:cNvPr id="5" name="Footer Placeholder 4"/>
          <p:cNvSpPr>
            <a:spLocks noGrp="1"/>
          </p:cNvSpPr>
          <p:nvPr>
            <p:ph type="ftr" sz="quarter" idx="11"/>
          </p:nvPr>
        </p:nvSpPr>
        <p:spPr/>
        <p:txBody>
          <a:bodyPr/>
          <a:lstStyle/>
          <a:p>
            <a:pPr>
              <a:defRPr/>
            </a:pPr>
            <a:r>
              <a:rPr lang="en-US" smtClean="0"/>
              <a:t>JFYNet ACCUPLACER Readiness</a:t>
            </a:r>
            <a:endParaRPr lang="en-US"/>
          </a:p>
        </p:txBody>
      </p:sp>
      <p:sp>
        <p:nvSpPr>
          <p:cNvPr id="6" name="Slide Number Placeholder 5"/>
          <p:cNvSpPr>
            <a:spLocks noGrp="1"/>
          </p:cNvSpPr>
          <p:nvPr>
            <p:ph type="sldNum" sz="quarter" idx="12"/>
          </p:nvPr>
        </p:nvSpPr>
        <p:spPr/>
        <p:txBody>
          <a:bodyPr/>
          <a:lstStyle/>
          <a:p>
            <a:pPr>
              <a:defRPr/>
            </a:pPr>
            <a:fld id="{931C0579-1E0B-4CFA-8615-0A60BEFC6CC0}" type="slidenum">
              <a:rPr lang="en-US" smtClean="0"/>
              <a:pPr>
                <a:defRPr/>
              </a:pPr>
              <a:t>10</a:t>
            </a:fld>
            <a:endParaRPr lang="en-US"/>
          </a:p>
        </p:txBody>
      </p:sp>
    </p:spTree>
    <p:extLst>
      <p:ext uri="{BB962C8B-B14F-4D97-AF65-F5344CB8AC3E}">
        <p14:creationId xmlns:p14="http://schemas.microsoft.com/office/powerpoint/2010/main" val="34519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xfrm>
            <a:off x="8531225" y="5648326"/>
            <a:ext cx="549275" cy="396875"/>
          </a:xfrm>
          <a:prstGeom prst="bracketPair">
            <a:avLst>
              <a:gd name="adj" fmla="val 17949"/>
            </a:avLst>
          </a:prstGeom>
          <a:ln/>
        </p:spPr>
        <p:txBody>
          <a:bodyPr/>
          <a:lstStyle>
            <a:lvl1pPr>
              <a:defRPr baseline="0">
                <a:solidFill>
                  <a:schemeClr val="accent6"/>
                </a:solidFill>
              </a:defRPr>
            </a:lvl1pPr>
          </a:lstStyle>
          <a:p>
            <a:pPr>
              <a:defRPr/>
            </a:pPr>
            <a:fld id="{83D19BCF-01A7-46DB-A02C-E67B9AFB87B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44EEF6B-7E2A-4D50-A06A-4FDEC121AFF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JFYNetWorks ACCUPLACER Readiness</a:t>
            </a:r>
          </a:p>
        </p:txBody>
      </p:sp>
      <p:sp>
        <p:nvSpPr>
          <p:cNvPr id="6" name="Date Placeholder 3"/>
          <p:cNvSpPr>
            <a:spLocks noGrp="1"/>
          </p:cNvSpPr>
          <p:nvPr>
            <p:ph type="dt" sz="half" idx="12"/>
          </p:nvPr>
        </p:nvSpPr>
        <p:spPr/>
        <p:txBody>
          <a:bodyPr/>
          <a:lstStyle>
            <a:lvl1pPr>
              <a:defRPr/>
            </a:lvl1pPr>
          </a:lstStyle>
          <a:p>
            <a:pPr>
              <a:defRPr/>
            </a:pPr>
            <a:r>
              <a:rPr lang="en-US"/>
              <a:t>October 11, 2011</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57626C1-7C49-4ECC-8AD0-DE80AA401254}"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JFYNetWorks ACCUPLACER Readiness</a:t>
            </a:r>
          </a:p>
        </p:txBody>
      </p:sp>
      <p:sp>
        <p:nvSpPr>
          <p:cNvPr id="6" name="Date Placeholder 3"/>
          <p:cNvSpPr>
            <a:spLocks noGrp="1"/>
          </p:cNvSpPr>
          <p:nvPr>
            <p:ph type="dt" sz="half" idx="12"/>
          </p:nvPr>
        </p:nvSpPr>
        <p:spPr/>
        <p:txBody>
          <a:bodyPr/>
          <a:lstStyle>
            <a:lvl1pPr>
              <a:defRPr/>
            </a:lvl1pPr>
          </a:lstStyle>
          <a:p>
            <a:pPr>
              <a:defRPr/>
            </a:pPr>
            <a:r>
              <a:rPr lang="en-US"/>
              <a:t>October 11, 2011</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368D12-0172-4302-A5F7-3A166BB1A64A}" type="datetimeFigureOut">
              <a:rPr lang="en-US" smtClean="0">
                <a:solidFill>
                  <a:prstClr val="black">
                    <a:tint val="75000"/>
                  </a:prstClr>
                </a:solidFill>
              </a:rPr>
              <a:pPr/>
              <a:t>4/3/2014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B4FD601-8D61-4112-AB5E-704FB66EC5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002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r>
              <a:rPr lang="en-US" dirty="0" smtClean="0">
                <a:solidFill>
                  <a:prstClr val="black">
                    <a:tint val="75000"/>
                  </a:prstClr>
                </a:solidFill>
              </a:rPr>
              <a:t>October 11, 2011</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3505200" y="6324601"/>
            <a:ext cx="2133600" cy="365125"/>
          </a:xfrm>
        </p:spPr>
        <p:txBody>
          <a:bodyPr/>
          <a:lstStyle>
            <a:lvl1pPr algn="ctr">
              <a:defRPr/>
            </a:lvl1pPr>
          </a:lstStyle>
          <a:p>
            <a:pPr>
              <a:defRPr/>
            </a:pPr>
            <a:fld id="{7C65C2B3-402F-4784-B55E-F8F981B9999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Rectangle 6"/>
          <p:cNvSpPr/>
          <p:nvPr userDrawn="1"/>
        </p:nvSpPr>
        <p:spPr>
          <a:xfrm>
            <a:off x="8686800" y="-1"/>
            <a:ext cx="457200" cy="6337533"/>
          </a:xfrm>
          <a:prstGeom prst="rect">
            <a:avLst/>
          </a:prstGeom>
          <a:solidFill>
            <a:srgbClr val="94031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5429" y="6337533"/>
            <a:ext cx="1028572" cy="464286"/>
          </a:xfrm>
          <a:prstGeom prst="rect">
            <a:avLst/>
          </a:prstGeom>
        </p:spPr>
      </p:pic>
    </p:spTree>
    <p:extLst>
      <p:ext uri="{BB962C8B-B14F-4D97-AF65-F5344CB8AC3E}">
        <p14:creationId xmlns:p14="http://schemas.microsoft.com/office/powerpoint/2010/main" val="2897423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dirty="0" smtClean="0">
                <a:solidFill>
                  <a:prstClr val="black">
                    <a:tint val="75000"/>
                  </a:prstClr>
                </a:solidFill>
              </a:rPr>
              <a:t>October 11, 2011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JFYNetWorks ACCUPLACER Readiness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1017064-ACE4-4005-ACF6-83B61916B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8637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dirty="0" smtClean="0">
                <a:solidFill>
                  <a:prstClr val="black">
                    <a:tint val="75000"/>
                  </a:prstClr>
                </a:solidFill>
              </a:rPr>
              <a:t>October 11, 2011</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JFYNetWorks ACCUPLACER Readiness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C38961F-8E22-4BAF-A0CB-AEB35873DD5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342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dirty="0" smtClean="0">
                <a:solidFill>
                  <a:prstClr val="black">
                    <a:tint val="75000"/>
                  </a:prstClr>
                </a:solidFill>
              </a:rPr>
              <a:t>October 11, 2011</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dirty="0" smtClean="0">
                <a:solidFill>
                  <a:prstClr val="black">
                    <a:tint val="75000"/>
                  </a:prstClr>
                </a:solidFill>
              </a:rPr>
              <a:t>JFYNetWorks ACCUPLACER Readiness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35F3FD0-C06D-433E-95C6-F8C3EA2503A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482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October 11, 2011</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JFYNetWorks ACCUPLACER Readiness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A541B7A5-DFD5-4A28-8FE3-669A5319C42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6469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solidFill>
                  <a:prstClr val="black">
                    <a:tint val="75000"/>
                  </a:prstClr>
                </a:solidFill>
              </a:rPr>
              <a:t>October 11, 2011</a:t>
            </a:r>
            <a:endParaRPr lang="en-US" dirty="0">
              <a:solidFill>
                <a:prstClr val="black">
                  <a:tint val="75000"/>
                </a:prstClr>
              </a:solidFill>
            </a:endParaRPr>
          </a:p>
        </p:txBody>
      </p:sp>
      <p:sp>
        <p:nvSpPr>
          <p:cNvPr id="4" name="Slide Number Placeholder 3"/>
          <p:cNvSpPr>
            <a:spLocks noGrp="1"/>
          </p:cNvSpPr>
          <p:nvPr>
            <p:ph type="sldNum" sz="quarter" idx="12"/>
          </p:nvPr>
        </p:nvSpPr>
        <p:spPr>
          <a:xfrm>
            <a:off x="3505200" y="6324601"/>
            <a:ext cx="2133600" cy="365125"/>
          </a:xfrm>
        </p:spPr>
        <p:txBody>
          <a:bodyPr/>
          <a:lstStyle>
            <a:lvl1pPr algn="ctr">
              <a:defRPr/>
            </a:lvl1pPr>
          </a:lstStyle>
          <a:p>
            <a:pPr>
              <a:defRPr/>
            </a:pPr>
            <a:fld id="{2E078D9A-3193-49DE-8766-436880E172FF}"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Rectangle 5"/>
          <p:cNvSpPr/>
          <p:nvPr userDrawn="1"/>
        </p:nvSpPr>
        <p:spPr>
          <a:xfrm>
            <a:off x="8686800" y="-1"/>
            <a:ext cx="457200" cy="6337533"/>
          </a:xfrm>
          <a:prstGeom prst="rect">
            <a:avLst/>
          </a:prstGeom>
          <a:solidFill>
            <a:srgbClr val="94031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5429" y="6337533"/>
            <a:ext cx="1028572" cy="464286"/>
          </a:xfrm>
          <a:prstGeom prst="rect">
            <a:avLst/>
          </a:prstGeom>
        </p:spPr>
      </p:pic>
    </p:spTree>
    <p:extLst>
      <p:ext uri="{BB962C8B-B14F-4D97-AF65-F5344CB8AC3E}">
        <p14:creationId xmlns:p14="http://schemas.microsoft.com/office/powerpoint/2010/main" val="434132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solidFill>
                  <a:prstClr val="black">
                    <a:tint val="75000"/>
                  </a:prstClr>
                </a:solidFill>
              </a:rPr>
              <a:t>October 11, 2011</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JFYNetWorks ACCUPLACER Readiness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E2DA754-7AF2-4934-9605-5195D04AFC1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241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solidFill>
                  <a:prstClr val="black">
                    <a:tint val="75000"/>
                  </a:prstClr>
                </a:solidFill>
              </a:rPr>
              <a:t>October 11, 2011</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JFYNetWorks ACCUPLACER Readiness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DEEA2F6-24B8-452E-A442-C30A3DC7994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0624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dirty="0" smtClean="0">
                <a:solidFill>
                  <a:prstClr val="black">
                    <a:tint val="75000"/>
                  </a:prstClr>
                </a:solidFill>
              </a:rPr>
              <a:t>October 11, 2011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JFYNetWorks ACCUPLACER Readiness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44EEF6B-7E2A-4D50-A06A-4FDEC121AFF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3511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dirty="0" smtClean="0">
                <a:solidFill>
                  <a:prstClr val="black">
                    <a:tint val="75000"/>
                  </a:prstClr>
                </a:solidFill>
              </a:rPr>
              <a:t>October 11, 2011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JFYNetWorks ACCUPLACER Readiness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57626C1-7C49-4ECC-8AD0-DE80AA40125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37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299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1"/>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3852864"/>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baseline="0">
                <a:solidFill>
                  <a:schemeClr val="accent6"/>
                </a:solidFill>
              </a:defRPr>
            </a:lvl1pPr>
          </a:lstStyle>
          <a:p>
            <a:pPr>
              <a:defRPr/>
            </a:pPr>
            <a:fld id="{B1017064-ACE4-4005-ACF6-83B61916B0DE}"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JFYNetWorks ACCUPLACER Readiness</a:t>
            </a:r>
          </a:p>
        </p:txBody>
      </p:sp>
      <p:sp>
        <p:nvSpPr>
          <p:cNvPr id="6" name="Date Placeholder 3"/>
          <p:cNvSpPr>
            <a:spLocks noGrp="1"/>
          </p:cNvSpPr>
          <p:nvPr>
            <p:ph type="dt" sz="half" idx="12"/>
          </p:nvPr>
        </p:nvSpPr>
        <p:spPr/>
        <p:txBody>
          <a:bodyPr/>
          <a:lstStyle>
            <a:lvl1pPr>
              <a:defRPr/>
            </a:lvl1pPr>
          </a:lstStyle>
          <a:p>
            <a:pPr>
              <a:defRPr/>
            </a:pPr>
            <a:r>
              <a:rPr lang="en-US"/>
              <a:t>October 11, 2011</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1C38961F-8E22-4BAF-A0CB-AEB35873DD50}"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JFYNetWorks ACCUPLACER Readiness</a:t>
            </a:r>
          </a:p>
        </p:txBody>
      </p:sp>
      <p:sp>
        <p:nvSpPr>
          <p:cNvPr id="7" name="Date Placeholder 3"/>
          <p:cNvSpPr>
            <a:spLocks noGrp="1"/>
          </p:cNvSpPr>
          <p:nvPr>
            <p:ph type="dt" sz="half" idx="12"/>
          </p:nvPr>
        </p:nvSpPr>
        <p:spPr/>
        <p:txBody>
          <a:bodyPr/>
          <a:lstStyle>
            <a:lvl1pPr>
              <a:defRPr/>
            </a:lvl1pPr>
          </a:lstStyle>
          <a:p>
            <a:pPr>
              <a:defRPr/>
            </a:pPr>
            <a:r>
              <a:rPr lang="en-US"/>
              <a:t>October 11, 2011</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735F3FD0-C06D-433E-95C6-F8C3EA2503AD}"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JFYNetWorks ACCUPLACER Readiness</a:t>
            </a:r>
          </a:p>
        </p:txBody>
      </p:sp>
      <p:sp>
        <p:nvSpPr>
          <p:cNvPr id="9" name="Date Placeholder 3"/>
          <p:cNvSpPr>
            <a:spLocks noGrp="1"/>
          </p:cNvSpPr>
          <p:nvPr>
            <p:ph type="dt" sz="half" idx="12"/>
          </p:nvPr>
        </p:nvSpPr>
        <p:spPr/>
        <p:txBody>
          <a:bodyPr/>
          <a:lstStyle>
            <a:lvl1pPr>
              <a:defRPr/>
            </a:lvl1pPr>
          </a:lstStyle>
          <a:p>
            <a:pPr>
              <a:defRPr/>
            </a:pPr>
            <a:r>
              <a:rPr lang="en-US"/>
              <a:t>October 11, 2011</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A541B7A5-DFD5-4A28-8FE3-669A5319C426}"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JFYNetWorks ACCUPLACER Readiness</a:t>
            </a:r>
          </a:p>
        </p:txBody>
      </p:sp>
      <p:sp>
        <p:nvSpPr>
          <p:cNvPr id="5" name="Date Placeholder 3"/>
          <p:cNvSpPr>
            <a:spLocks noGrp="1"/>
          </p:cNvSpPr>
          <p:nvPr>
            <p:ph type="dt" sz="half" idx="12"/>
          </p:nvPr>
        </p:nvSpPr>
        <p:spPr/>
        <p:txBody>
          <a:bodyPr/>
          <a:lstStyle>
            <a:lvl1pPr>
              <a:defRPr/>
            </a:lvl1pPr>
          </a:lstStyle>
          <a:p>
            <a:pPr>
              <a:defRPr/>
            </a:pPr>
            <a:r>
              <a:rPr lang="en-US"/>
              <a:t>October 11, 2011</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2E078D9A-3193-49DE-8766-436880E172FF}"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JFYNetWorks ACCUPLACER Readiness</a:t>
            </a:r>
          </a:p>
        </p:txBody>
      </p:sp>
      <p:sp>
        <p:nvSpPr>
          <p:cNvPr id="4" name="Date Placeholder 3"/>
          <p:cNvSpPr>
            <a:spLocks noGrp="1"/>
          </p:cNvSpPr>
          <p:nvPr>
            <p:ph type="dt" sz="half" idx="12"/>
          </p:nvPr>
        </p:nvSpPr>
        <p:spPr/>
        <p:txBody>
          <a:bodyPr/>
          <a:lstStyle>
            <a:lvl1pPr>
              <a:defRPr/>
            </a:lvl1pPr>
          </a:lstStyle>
          <a:p>
            <a:pPr>
              <a:defRPr/>
            </a:pPr>
            <a:r>
              <a:rPr lang="en-US"/>
              <a:t>October 11, 2011</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6E2DA754-7AF2-4934-9605-5195D04AFC12}"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JFYNetWorks ACCUPLACER Readiness</a:t>
            </a:r>
          </a:p>
        </p:txBody>
      </p:sp>
      <p:sp>
        <p:nvSpPr>
          <p:cNvPr id="7" name="Date Placeholder 3"/>
          <p:cNvSpPr>
            <a:spLocks noGrp="1"/>
          </p:cNvSpPr>
          <p:nvPr>
            <p:ph type="dt" sz="half" idx="16"/>
          </p:nvPr>
        </p:nvSpPr>
        <p:spPr/>
        <p:txBody>
          <a:bodyPr/>
          <a:lstStyle>
            <a:lvl1pPr>
              <a:defRPr/>
            </a:lvl1pPr>
          </a:lstStyle>
          <a:p>
            <a:pPr>
              <a:defRPr/>
            </a:pPr>
            <a:r>
              <a:rPr lang="en-US"/>
              <a:t>October 11, 2011</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DEEA2F6-24B8-452E-A442-C30A3DC79946}"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JFYNetWorks ACCUPLACER Readiness</a:t>
            </a:r>
          </a:p>
        </p:txBody>
      </p:sp>
      <p:sp>
        <p:nvSpPr>
          <p:cNvPr id="7" name="Date Placeholder 3"/>
          <p:cNvSpPr>
            <a:spLocks noGrp="1"/>
          </p:cNvSpPr>
          <p:nvPr>
            <p:ph type="dt" sz="half" idx="12"/>
          </p:nvPr>
        </p:nvSpPr>
        <p:spPr/>
        <p:txBody>
          <a:bodyPr/>
          <a:lstStyle>
            <a:lvl1pPr>
              <a:defRPr/>
            </a:lvl1pPr>
          </a:lstStyle>
          <a:p>
            <a:pPr>
              <a:defRPr/>
            </a:pPr>
            <a:r>
              <a:rPr lang="en-US"/>
              <a:t>October 11, 2011</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hyperlink" Target="mailto:info@jfybosto.org"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www.jfyboston.org/"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0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327025" y="1627188"/>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a:spLocks noChangeArrowheads="1"/>
          </p:cNvSpPr>
          <p:nvPr/>
        </p:nvSpPr>
        <p:spPr bwMode="auto">
          <a:xfrm>
            <a:off x="8458200" y="0"/>
            <a:ext cx="685800" cy="6172200"/>
          </a:xfrm>
          <a:prstGeom prst="rect">
            <a:avLst/>
          </a:prstGeom>
          <a:solidFill>
            <a:schemeClr val="bg1"/>
          </a:solidFill>
          <a:ln>
            <a:noFill/>
          </a:ln>
          <a:extLst/>
        </p:spPr>
        <p:txBody>
          <a:bodyPr anchor="ctr"/>
          <a:lstStyle/>
          <a:p>
            <a:pPr algn="ctr">
              <a:defRPr/>
            </a:pPr>
            <a:endParaRPr lang="en-US">
              <a:solidFill>
                <a:schemeClr val="lt1"/>
              </a:solidFill>
              <a:latin typeface="+mn-lt"/>
            </a:endParaRPr>
          </a:p>
        </p:txBody>
      </p:sp>
      <p:sp>
        <p:nvSpPr>
          <p:cNvPr id="8" name="Rectangle 7"/>
          <p:cNvSpPr>
            <a:spLocks noChangeArrowheads="1"/>
          </p:cNvSpPr>
          <p:nvPr/>
        </p:nvSpPr>
        <p:spPr bwMode="auto">
          <a:xfrm>
            <a:off x="8458200" y="5486400"/>
            <a:ext cx="685800" cy="685800"/>
          </a:xfrm>
          <a:prstGeom prst="rect">
            <a:avLst/>
          </a:prstGeom>
          <a:solidFill>
            <a:srgbClr val="800000"/>
          </a:solidFill>
          <a:ln>
            <a:noFill/>
          </a:ln>
          <a:extLst/>
        </p:spPr>
        <p:txBody>
          <a:bodyPr anchor="ctr"/>
          <a:lstStyle/>
          <a:p>
            <a:pPr algn="ctr">
              <a:defRPr/>
            </a:pPr>
            <a:endParaRPr lang="en-US">
              <a:solidFill>
                <a:schemeClr val="lt1"/>
              </a:solidFill>
              <a:latin typeface="+mn-lt"/>
            </a:endParaRPr>
          </a:p>
        </p:txBody>
      </p:sp>
      <p:sp>
        <p:nvSpPr>
          <p:cNvPr id="6" name="Slide Number Placeholder 5"/>
          <p:cNvSpPr>
            <a:spLocks noGrp="1"/>
          </p:cNvSpPr>
          <p:nvPr>
            <p:ph type="sldNum" sz="quarter" idx="4"/>
          </p:nvPr>
        </p:nvSpPr>
        <p:spPr>
          <a:xfrm>
            <a:off x="8531225" y="5648326"/>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37EEF97-5431-4875-99CD-1640711DEB94}" type="slidenum">
              <a:rPr lang="en-US"/>
              <a:pPr>
                <a:defRPr/>
              </a:pPr>
              <a:t>‹#›</a:t>
            </a:fld>
            <a:endParaRPr lang="en-US"/>
          </a:p>
        </p:txBody>
      </p:sp>
      <p:sp>
        <p:nvSpPr>
          <p:cNvPr id="5" name="Footer Placeholder 4"/>
          <p:cNvSpPr>
            <a:spLocks noGrp="1"/>
          </p:cNvSpPr>
          <p:nvPr>
            <p:ph type="ftr" sz="quarter" idx="3"/>
          </p:nvPr>
        </p:nvSpPr>
        <p:spPr>
          <a:xfrm rot="16200000">
            <a:off x="7587457" y="4048920"/>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r>
              <a:rPr lang="en-US"/>
              <a:t>JFYNetWorks ACCUPLACER Readiness</a:t>
            </a:r>
          </a:p>
        </p:txBody>
      </p:sp>
      <p:sp>
        <p:nvSpPr>
          <p:cNvPr id="4" name="Date Placeholder 3"/>
          <p:cNvSpPr>
            <a:spLocks noGrp="1"/>
          </p:cNvSpPr>
          <p:nvPr>
            <p:ph type="dt" sz="half" idx="2"/>
          </p:nvPr>
        </p:nvSpPr>
        <p:spPr>
          <a:xfrm rot="16200000">
            <a:off x="7551739" y="1646238"/>
            <a:ext cx="2438400" cy="365125"/>
          </a:xfrm>
          <a:prstGeom prst="rect">
            <a:avLst/>
          </a:prstGeom>
        </p:spPr>
        <p:txBody>
          <a:bodyPr vert="horz" lIns="91440" tIns="45720" rIns="91440" bIns="45720" rtlCol="0" anchor="ctr"/>
          <a:lstStyle>
            <a:lvl1pPr algn="l">
              <a:defRPr sz="1200">
                <a:solidFill>
                  <a:schemeClr val="bg2"/>
                </a:solidFill>
              </a:defRPr>
            </a:lvl1pPr>
          </a:lstStyle>
          <a:p>
            <a:pPr>
              <a:defRPr/>
            </a:pPr>
            <a:r>
              <a:rPr lang="en-US"/>
              <a:t>October 11, 2011</a:t>
            </a:r>
          </a:p>
        </p:txBody>
      </p:sp>
      <p:pic>
        <p:nvPicPr>
          <p:cNvPr id="1033" name="Picture 8" descr="logo"/>
          <p:cNvPicPr>
            <a:picLocks noChangeAspect="1" noChangeArrowheads="1"/>
          </p:cNvPicPr>
          <p:nvPr/>
        </p:nvPicPr>
        <p:blipFill>
          <a:blip r:embed="rId13"/>
          <a:srcRect/>
          <a:stretch>
            <a:fillRect/>
          </a:stretch>
        </p:blipFill>
        <p:spPr bwMode="auto">
          <a:xfrm>
            <a:off x="8108949" y="6248400"/>
            <a:ext cx="1035051" cy="457200"/>
          </a:xfrm>
          <a:prstGeom prst="rect">
            <a:avLst/>
          </a:prstGeom>
          <a:noFill/>
          <a:ln w="9525">
            <a:noFill/>
            <a:miter lim="800000"/>
            <a:headEnd/>
            <a:tailEnd/>
          </a:ln>
        </p:spPr>
      </p:pic>
      <p:sp>
        <p:nvSpPr>
          <p:cNvPr id="1034" name="TextBox 9"/>
          <p:cNvSpPr txBox="1">
            <a:spLocks noChangeArrowheads="1"/>
          </p:cNvSpPr>
          <p:nvPr/>
        </p:nvSpPr>
        <p:spPr bwMode="auto">
          <a:xfrm>
            <a:off x="990600" y="6351589"/>
            <a:ext cx="6400800" cy="30777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400" b="1" dirty="0" smtClean="0">
                <a:solidFill>
                  <a:srgbClr val="C00000"/>
                </a:solidFill>
              </a:rPr>
              <a:t>  </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C956E"/>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08DA9"/>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24E5B"/>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dirty="0" smtClean="0">
                <a:solidFill>
                  <a:prstClr val="black">
                    <a:tint val="75000"/>
                  </a:prstClr>
                </a:solidFill>
              </a:rPr>
              <a:t>October 11, 2011</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solidFill>
                  <a:prstClr val="black">
                    <a:tint val="75000"/>
                  </a:prstClr>
                </a:solidFill>
              </a:rPr>
              <a:t>JFYNetWorks ACCUPLACER Readiness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37EEF97-5431-4875-99CD-1640711DEB94}" type="slidenum">
              <a:rPr lang="en-US" smtClean="0">
                <a:solidFill>
                  <a:prstClr val="black">
                    <a:tint val="75000"/>
                  </a:prstClr>
                </a:solidFill>
              </a:rPr>
              <a:pPr>
                <a:defRPr/>
              </a:pPr>
              <a:t>‹#›</a:t>
            </a:fld>
            <a:endParaRPr lang="en-US" dirty="0">
              <a:solidFill>
                <a:prstClr val="black">
                  <a:tint val="75000"/>
                </a:prstClr>
              </a:solidFill>
            </a:endParaRPr>
          </a:p>
        </p:txBody>
      </p:sp>
      <p:pic>
        <p:nvPicPr>
          <p:cNvPr id="7" name="Picture 6" descr="logo"/>
          <p:cNvPicPr>
            <a:picLocks noChangeAspect="1" noChangeArrowheads="1"/>
          </p:cNvPicPr>
          <p:nvPr userDrawn="1"/>
        </p:nvPicPr>
        <p:blipFill>
          <a:blip r:embed="rId14"/>
          <a:srcRect/>
          <a:stretch>
            <a:fillRect/>
          </a:stretch>
        </p:blipFill>
        <p:spPr bwMode="auto">
          <a:xfrm>
            <a:off x="8108949" y="6248400"/>
            <a:ext cx="1035051" cy="457200"/>
          </a:xfrm>
          <a:prstGeom prst="rect">
            <a:avLst/>
          </a:prstGeom>
          <a:noFill/>
          <a:ln w="9525">
            <a:noFill/>
            <a:miter lim="800000"/>
            <a:headEnd/>
            <a:tailEnd/>
          </a:ln>
        </p:spPr>
      </p:pic>
      <p:sp>
        <p:nvSpPr>
          <p:cNvPr id="8" name="TextBox 7"/>
          <p:cNvSpPr txBox="1">
            <a:spLocks noChangeArrowheads="1"/>
          </p:cNvSpPr>
          <p:nvPr userDrawn="1"/>
        </p:nvSpPr>
        <p:spPr bwMode="auto">
          <a:xfrm>
            <a:off x="990600" y="6351589"/>
            <a:ext cx="6400800" cy="52322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400" b="1" dirty="0" smtClean="0">
                <a:solidFill>
                  <a:srgbClr val="C00000"/>
                </a:solidFill>
                <a:hlinkClick r:id="rId15"/>
              </a:rPr>
              <a:t>www.jfyboston.org</a:t>
            </a:r>
            <a:r>
              <a:rPr lang="en-US" sz="1400" b="1" dirty="0" smtClean="0">
                <a:solidFill>
                  <a:srgbClr val="C00000"/>
                </a:solidFill>
              </a:rPr>
              <a:t> | Boston, MA | 617-338-0815 | </a:t>
            </a:r>
            <a:r>
              <a:rPr lang="en-US" sz="1400" b="1" dirty="0" smtClean="0">
                <a:solidFill>
                  <a:srgbClr val="C00000"/>
                </a:solidFill>
                <a:hlinkClick r:id="rId16"/>
              </a:rPr>
              <a:t>info@jfyboston.org</a:t>
            </a:r>
            <a:r>
              <a:rPr lang="en-US" sz="1400" b="1" dirty="0" smtClean="0">
                <a:solidFill>
                  <a:srgbClr val="C00000"/>
                </a:solidFill>
              </a:rPr>
              <a:t> </a:t>
            </a:r>
          </a:p>
          <a:p>
            <a:pPr eaLnBrk="1" hangingPunct="1">
              <a:defRPr/>
            </a:pPr>
            <a:r>
              <a:rPr lang="en-US" sz="1400" b="1" dirty="0" smtClean="0">
                <a:solidFill>
                  <a:srgbClr val="C00000"/>
                </a:solidFill>
              </a:rPr>
              <a:t>  </a:t>
            </a:r>
          </a:p>
        </p:txBody>
      </p:sp>
    </p:spTree>
    <p:extLst>
      <p:ext uri="{BB962C8B-B14F-4D97-AF65-F5344CB8AC3E}">
        <p14:creationId xmlns:p14="http://schemas.microsoft.com/office/powerpoint/2010/main" val="114733277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1.jpeg"/><Relationship Id="rId7" Type="http://schemas.openxmlformats.org/officeDocument/2006/relationships/hyperlink" Target="https://twitter.com/"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hyperlink" Target="http://www.facebook.com/JFYBoston" TargetMode="External"/><Relationship Id="rId5" Type="http://schemas.openxmlformats.org/officeDocument/2006/relationships/hyperlink" Target="mailto:dkalchbrenner@jfynet.org" TargetMode="External"/><Relationship Id="rId10" Type="http://schemas.openxmlformats.org/officeDocument/2006/relationships/image" Target="../media/image24.jpeg"/><Relationship Id="rId4" Type="http://schemas.openxmlformats.org/officeDocument/2006/relationships/hyperlink" Target="mailto:gkaplan@jfynet.org" TargetMode="External"/><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ass.edu/forstudents/admissions/placement.a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dy\Documents\JP Marketing - Copy\JFYNetworks\ConstantContact\JFY_CC_Header-6-25-13.jpg"/>
          <p:cNvPicPr>
            <a:picLocks noChangeAspect="1" noChangeArrowheads="1"/>
          </p:cNvPicPr>
          <p:nvPr/>
        </p:nvPicPr>
        <p:blipFill rotWithShape="1">
          <a:blip r:embed="rId3">
            <a:extLst>
              <a:ext uri="{28A0092B-C50C-407E-A947-70E740481C1C}">
                <a14:useLocalDpi xmlns:a14="http://schemas.microsoft.com/office/drawing/2010/main" val="0"/>
              </a:ext>
            </a:extLst>
          </a:blip>
          <a:srcRect t="5022" r="1488"/>
          <a:stretch/>
        </p:blipFill>
        <p:spPr bwMode="auto">
          <a:xfrm>
            <a:off x="41189" y="1173892"/>
            <a:ext cx="8417011" cy="21027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4267200"/>
            <a:ext cx="6248400" cy="2600712"/>
          </a:xfrm>
          <a:prstGeom prst="rect">
            <a:avLst/>
          </a:prstGeom>
          <a:noFill/>
          <a:ln>
            <a:solidFill>
              <a:schemeClr val="bg1"/>
            </a:solidFill>
          </a:ln>
        </p:spPr>
        <p:txBody>
          <a:bodyPr wrap="square" rtlCol="0">
            <a:spAutoFit/>
          </a:bodyPr>
          <a:lstStyle/>
          <a:p>
            <a:pPr lvl="0" algn="ctr" fontAlgn="base">
              <a:lnSpc>
                <a:spcPct val="80000"/>
              </a:lnSpc>
              <a:spcBef>
                <a:spcPct val="20000"/>
              </a:spcBef>
              <a:spcAft>
                <a:spcPct val="0"/>
              </a:spcAft>
              <a:buClr>
                <a:srgbClr val="AD0101"/>
              </a:buClr>
            </a:pPr>
            <a:r>
              <a:rPr lang="en-US" sz="3600" b="1" dirty="0" smtClean="0">
                <a:solidFill>
                  <a:schemeClr val="accent6"/>
                </a:solidFill>
                <a:effectLst>
                  <a:outerShdw blurRad="38100" dist="38100" dir="2700000" algn="tl">
                    <a:srgbClr val="000000">
                      <a:alpha val="43137"/>
                    </a:srgbClr>
                  </a:outerShdw>
                </a:effectLst>
                <a:latin typeface="+mj-lt"/>
              </a:rPr>
              <a:t>How to Skip Developmental Courses  </a:t>
            </a:r>
            <a:endParaRPr lang="en-US" sz="3600" b="1" dirty="0">
              <a:solidFill>
                <a:schemeClr val="accent6"/>
              </a:solidFill>
              <a:effectLst>
                <a:outerShdw blurRad="38100" dist="38100" dir="2700000" algn="tl">
                  <a:srgbClr val="000000">
                    <a:alpha val="43137"/>
                  </a:srgbClr>
                </a:outerShdw>
              </a:effectLst>
              <a:latin typeface="+mj-lt"/>
            </a:endParaRPr>
          </a:p>
          <a:p>
            <a:pPr lvl="0" algn="ctr">
              <a:lnSpc>
                <a:spcPct val="150000"/>
              </a:lnSpc>
              <a:spcBef>
                <a:spcPct val="20000"/>
              </a:spcBef>
              <a:buClr>
                <a:srgbClr val="AD0101"/>
              </a:buClr>
            </a:pPr>
            <a:r>
              <a:rPr lang="en-US" sz="4400" b="1" dirty="0" smtClean="0">
                <a:solidFill>
                  <a:prstClr val="black"/>
                </a:solidFill>
              </a:rPr>
              <a:t>NETWORK </a:t>
            </a:r>
          </a:p>
          <a:p>
            <a:pPr lvl="0" algn="ctr">
              <a:lnSpc>
                <a:spcPct val="150000"/>
              </a:lnSpc>
              <a:spcBef>
                <a:spcPct val="20000"/>
              </a:spcBef>
              <a:buClr>
                <a:srgbClr val="AD0101"/>
              </a:buClr>
            </a:pPr>
            <a:r>
              <a:rPr lang="en-US" b="1" dirty="0" smtClean="0">
                <a:solidFill>
                  <a:prstClr val="black"/>
                </a:solidFill>
              </a:rPr>
              <a:t>April 4, 2014 </a:t>
            </a:r>
            <a:endParaRPr lang="en-US" b="1" dirty="0">
              <a:solidFill>
                <a:prstClr val="black"/>
              </a:solidFill>
            </a:endParaRPr>
          </a:p>
        </p:txBody>
      </p:sp>
    </p:spTree>
    <p:extLst>
      <p:ext uri="{BB962C8B-B14F-4D97-AF65-F5344CB8AC3E}">
        <p14:creationId xmlns:p14="http://schemas.microsoft.com/office/powerpoint/2010/main" val="2176952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81001"/>
            <a:ext cx="8229600" cy="639763"/>
          </a:xfrm>
        </p:spPr>
        <p:txBody>
          <a:bodyPr wrap="square" numCol="1" anchorCtr="0" compatLnSpc="1">
            <a:prstTxWarp prst="textNoShape">
              <a:avLst/>
            </a:prstTxWarp>
          </a:bodyPr>
          <a:lstStyle/>
          <a:p>
            <a:pPr eaLnBrk="1" hangingPunct="1">
              <a:defRPr/>
            </a:pPr>
            <a:r>
              <a:rPr lang="en-US" sz="4300" b="1" dirty="0" err="1" smtClean="0">
                <a:solidFill>
                  <a:schemeClr val="accent6"/>
                </a:solidFill>
                <a:effectLst>
                  <a:outerShdw blurRad="38100" dist="38100" dir="2700000" algn="tl">
                    <a:srgbClr val="C0C0C0"/>
                  </a:outerShdw>
                </a:effectLst>
              </a:rPr>
              <a:t>JFY</a:t>
            </a:r>
            <a:r>
              <a:rPr lang="en-US" sz="4300" b="1" i="1" dirty="0" err="1" smtClean="0">
                <a:solidFill>
                  <a:schemeClr val="accent6"/>
                </a:solidFill>
                <a:effectLst>
                  <a:outerShdw blurRad="38100" dist="38100" dir="2700000" algn="tl">
                    <a:srgbClr val="C0C0C0"/>
                  </a:outerShdw>
                </a:effectLst>
              </a:rPr>
              <a:t>Net</a:t>
            </a:r>
            <a:r>
              <a:rPr lang="en-US" sz="4300" b="1" dirty="0" smtClean="0">
                <a:solidFill>
                  <a:schemeClr val="accent6"/>
                </a:solidFill>
                <a:effectLst>
                  <a:outerShdw blurRad="38100" dist="38100" dir="2700000" algn="tl">
                    <a:srgbClr val="C0C0C0"/>
                  </a:outerShdw>
                </a:effectLst>
              </a:rPr>
              <a:t> ACCUPLACER Readiness</a:t>
            </a:r>
          </a:p>
        </p:txBody>
      </p:sp>
      <p:sp>
        <p:nvSpPr>
          <p:cNvPr id="18434" name="Rectangle 3"/>
          <p:cNvSpPr>
            <a:spLocks noGrp="1" noChangeArrowheads="1"/>
          </p:cNvSpPr>
          <p:nvPr>
            <p:ph idx="1"/>
          </p:nvPr>
        </p:nvSpPr>
        <p:spPr/>
        <p:txBody>
          <a:bodyPr/>
          <a:lstStyle/>
          <a:p>
            <a:pPr eaLnBrk="1" hangingPunct="1"/>
            <a:r>
              <a:rPr lang="en-US" sz="2800" b="1" dirty="0" smtClean="0">
                <a:solidFill>
                  <a:schemeClr val="accent6"/>
                </a:solidFill>
              </a:rPr>
              <a:t>JFYNet  uses College Board’s ACCUPLACER Diagnostics to identify student needs and assign targeted instruction and evaluation</a:t>
            </a:r>
          </a:p>
          <a:p>
            <a:pPr lvl="1" eaLnBrk="1" hangingPunct="1"/>
            <a:r>
              <a:rPr lang="en-US" sz="2400" dirty="0" smtClean="0">
                <a:solidFill>
                  <a:srgbClr val="000000"/>
                </a:solidFill>
              </a:rPr>
              <a:t>A</a:t>
            </a:r>
            <a:r>
              <a:rPr lang="en-US" sz="2400" b="1" dirty="0" smtClean="0">
                <a:solidFill>
                  <a:srgbClr val="000000"/>
                </a:solidFill>
              </a:rPr>
              <a:t>ssess.  JFY administers ACCUPLACER Diagnostics.</a:t>
            </a:r>
          </a:p>
          <a:p>
            <a:pPr lvl="1" eaLnBrk="1" hangingPunct="1"/>
            <a:r>
              <a:rPr lang="en-US" sz="2400" dirty="0" smtClean="0">
                <a:solidFill>
                  <a:srgbClr val="000000"/>
                </a:solidFill>
              </a:rPr>
              <a:t>I</a:t>
            </a:r>
            <a:r>
              <a:rPr lang="en-US" sz="2400" b="1" dirty="0" smtClean="0">
                <a:solidFill>
                  <a:srgbClr val="000000"/>
                </a:solidFill>
              </a:rPr>
              <a:t>nstruct.  JFY’s ACCUPLACER curriculum targets instruction based on students’ diagnostic reports.</a:t>
            </a:r>
          </a:p>
          <a:p>
            <a:pPr lvl="1" eaLnBrk="1" hangingPunct="1"/>
            <a:r>
              <a:rPr lang="en-US" sz="2400" dirty="0" smtClean="0">
                <a:solidFill>
                  <a:srgbClr val="000000"/>
                </a:solidFill>
              </a:rPr>
              <a:t>M</a:t>
            </a:r>
            <a:r>
              <a:rPr lang="en-US" sz="2400" b="1" dirty="0" smtClean="0">
                <a:solidFill>
                  <a:srgbClr val="000000"/>
                </a:solidFill>
              </a:rPr>
              <a:t>easure.  JFY administers interim assessments and final Accuplacer Placements to measure progress.</a:t>
            </a:r>
          </a:p>
          <a:p>
            <a:pPr lvl="1" eaLnBrk="1" hangingPunct="1"/>
            <a:r>
              <a:rPr lang="en-US" sz="2400" b="1" dirty="0" smtClean="0">
                <a:solidFill>
                  <a:srgbClr val="000000"/>
                </a:solidFill>
              </a:rPr>
              <a:t>Manage. Onsite and online teacher training and support. </a:t>
            </a:r>
          </a:p>
        </p:txBody>
      </p:sp>
      <p:sp>
        <p:nvSpPr>
          <p:cNvPr id="18435" name="Slide Number Placeholder 5"/>
          <p:cNvSpPr>
            <a:spLocks noGrp="1"/>
          </p:cNvSpPr>
          <p:nvPr>
            <p:ph type="sldNum" sz="quarter" idx="4294967295"/>
          </p:nvPr>
        </p:nvSpPr>
        <p:spPr bwMode="auto">
          <a:xfrm>
            <a:off x="8531225" y="5648326"/>
            <a:ext cx="549275" cy="396875"/>
          </a:xfrm>
          <a:prstGeom prst="bracketPair">
            <a:avLst>
              <a:gd name="adj" fmla="val 17949"/>
            </a:avLst>
          </a:prstGeom>
          <a:noFill/>
          <a:ln>
            <a:solidFill>
              <a:schemeClr val="accent6"/>
            </a:solidFill>
            <a:round/>
            <a:headEnd/>
            <a:tailEnd/>
          </a:ln>
        </p:spPr>
        <p:txBody>
          <a:bodyPr wrap="square" numCol="1" anchorCtr="0" compatLnSpc="1">
            <a:prstTxWarp prst="textNoShape">
              <a:avLst/>
            </a:prstTxWarp>
          </a:bodyPr>
          <a:lstStyle/>
          <a:p>
            <a:fld id="{A8391259-664F-4758-9432-3BEF14BFECE7}" type="slidenum">
              <a:rPr lang="en-US" smtClean="0">
                <a:solidFill>
                  <a:schemeClr val="accent6"/>
                </a:solidFill>
              </a:rPr>
              <a:pPr/>
              <a:t>10</a:t>
            </a:fld>
            <a:endParaRPr lang="en-US" dirty="0" smtClean="0">
              <a:solidFill>
                <a:schemeClr val="accent6"/>
              </a:solidFill>
            </a:endParaRPr>
          </a:p>
        </p:txBody>
      </p:sp>
    </p:spTree>
    <p:extLst>
      <p:ext uri="{BB962C8B-B14F-4D97-AF65-F5344CB8AC3E}">
        <p14:creationId xmlns:p14="http://schemas.microsoft.com/office/powerpoint/2010/main" val="39264280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228601"/>
            <a:ext cx="8229600" cy="487363"/>
          </a:xfrm>
        </p:spPr>
        <p:txBody>
          <a:bodyPr wrap="square" numCol="1" anchorCtr="0" compatLnSpc="1">
            <a:prstTxWarp prst="textNoShape">
              <a:avLst/>
            </a:prstTxWarp>
          </a:bodyPr>
          <a:lstStyle/>
          <a:p>
            <a:pPr eaLnBrk="1" hangingPunct="1">
              <a:defRPr/>
            </a:pPr>
            <a:r>
              <a:rPr lang="en-US" sz="3200" b="1" dirty="0" smtClean="0">
                <a:solidFill>
                  <a:schemeClr val="accent6"/>
                </a:solidFill>
                <a:effectLst>
                  <a:outerShdw blurRad="38100" dist="38100" dir="2700000" algn="tl">
                    <a:srgbClr val="C0C0C0"/>
                  </a:outerShdw>
                </a:effectLst>
              </a:rPr>
              <a:t>ACCUPLACER Placement</a:t>
            </a:r>
            <a:br>
              <a:rPr lang="en-US" sz="3200" b="1" dirty="0" smtClean="0">
                <a:solidFill>
                  <a:schemeClr val="accent6"/>
                </a:solidFill>
                <a:effectLst>
                  <a:outerShdw blurRad="38100" dist="38100" dir="2700000" algn="tl">
                    <a:srgbClr val="C0C0C0"/>
                  </a:outerShdw>
                </a:effectLst>
              </a:rPr>
            </a:br>
            <a:r>
              <a:rPr lang="en-US" sz="3200" b="1" dirty="0" smtClean="0">
                <a:solidFill>
                  <a:schemeClr val="accent6"/>
                </a:solidFill>
                <a:effectLst>
                  <a:outerShdw blurRad="38100" dist="38100" dir="2700000" algn="tl">
                    <a:srgbClr val="C0C0C0"/>
                  </a:outerShdw>
                </a:effectLst>
              </a:rPr>
              <a:t>Report</a:t>
            </a:r>
          </a:p>
        </p:txBody>
      </p:sp>
      <p:sp>
        <p:nvSpPr>
          <p:cNvPr id="21506" name="Slide Number Placeholder 5"/>
          <p:cNvSpPr>
            <a:spLocks noGrp="1"/>
          </p:cNvSpPr>
          <p:nvPr>
            <p:ph type="sldNum" sz="quarter" idx="4294967295"/>
          </p:nvPr>
        </p:nvSpPr>
        <p:spPr bwMode="auto">
          <a:xfrm>
            <a:off x="8531225" y="5648326"/>
            <a:ext cx="549275" cy="396875"/>
          </a:xfrm>
          <a:prstGeom prst="bracketPair">
            <a:avLst>
              <a:gd name="adj" fmla="val 17949"/>
            </a:avLst>
          </a:prstGeom>
          <a:noFill/>
          <a:ln>
            <a:solidFill>
              <a:schemeClr val="accent6"/>
            </a:solidFill>
            <a:round/>
            <a:headEnd/>
            <a:tailEnd/>
          </a:ln>
        </p:spPr>
        <p:txBody>
          <a:bodyPr wrap="square" numCol="1" anchorCtr="0" compatLnSpc="1">
            <a:prstTxWarp prst="textNoShape">
              <a:avLst/>
            </a:prstTxWarp>
          </a:bodyPr>
          <a:lstStyle/>
          <a:p>
            <a:fld id="{49DF955D-35EB-47AF-9228-97B3E28B49E8}" type="slidenum">
              <a:rPr lang="en-US" smtClean="0">
                <a:solidFill>
                  <a:schemeClr val="accent6"/>
                </a:solidFill>
              </a:rPr>
              <a:pPr/>
              <a:t>11</a:t>
            </a:fld>
            <a:endParaRPr lang="en-US" dirty="0" smtClean="0">
              <a:solidFill>
                <a:schemeClr val="accent6"/>
              </a:solidFill>
            </a:endParaRPr>
          </a:p>
        </p:txBody>
      </p:sp>
      <p:pic>
        <p:nvPicPr>
          <p:cNvPr id="10248" name="Picture 8"/>
          <p:cNvPicPr>
            <a:picLocks noChangeAspect="1" noChangeArrowheads="1"/>
          </p:cNvPicPr>
          <p:nvPr/>
        </p:nvPicPr>
        <p:blipFill rotWithShape="1">
          <a:blip r:embed="rId3">
            <a:extLst/>
          </a:blip>
          <a:srcRect l="10323" t="26399" r="34790" b="9899"/>
          <a:stretch/>
        </p:blipFill>
        <p:spPr bwMode="auto">
          <a:xfrm>
            <a:off x="746125" y="1017587"/>
            <a:ext cx="7162800" cy="511574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pic>
        <p:nvPicPr>
          <p:cNvPr id="10249" name="Picture 9"/>
          <p:cNvPicPr>
            <a:picLocks noChangeAspect="1" noChangeArrowheads="1"/>
          </p:cNvPicPr>
          <p:nvPr/>
        </p:nvPicPr>
        <p:blipFill rotWithShape="1">
          <a:blip r:embed="rId3">
            <a:extLst/>
          </a:blip>
          <a:srcRect l="450" t="19506" r="90762" b="74726"/>
          <a:stretch/>
        </p:blipFill>
        <p:spPr bwMode="auto">
          <a:xfrm>
            <a:off x="6691953" y="341030"/>
            <a:ext cx="1219199" cy="49253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3137066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7200" y="152401"/>
            <a:ext cx="8229600" cy="639763"/>
          </a:xfrm>
        </p:spPr>
        <p:txBody>
          <a:bodyPr/>
          <a:lstStyle/>
          <a:p>
            <a:pPr eaLnBrk="1" fontAlgn="auto" hangingPunct="1">
              <a:spcAft>
                <a:spcPts val="0"/>
              </a:spcAft>
              <a:defRPr/>
            </a:pPr>
            <a:r>
              <a:rPr lang="en-US" sz="4000" b="1" dirty="0">
                <a:solidFill>
                  <a:schemeClr val="accent6"/>
                </a:solidFill>
                <a:effectLst>
                  <a:outerShdw blurRad="38100" dist="38100" dir="2700000" algn="tl">
                    <a:srgbClr val="000000"/>
                  </a:outerShdw>
                </a:effectLst>
              </a:rPr>
              <a:t>ACCUPLACER Diagnostic Report</a:t>
            </a:r>
          </a:p>
        </p:txBody>
      </p:sp>
      <p:sp>
        <p:nvSpPr>
          <p:cNvPr id="24578" name="Slide Number Placeholder 5"/>
          <p:cNvSpPr>
            <a:spLocks noGrp="1"/>
          </p:cNvSpPr>
          <p:nvPr>
            <p:ph type="sldNum" sz="quarter" idx="4294967295"/>
          </p:nvPr>
        </p:nvSpPr>
        <p:spPr bwMode="auto">
          <a:xfrm>
            <a:off x="8580309" y="6324601"/>
            <a:ext cx="549275" cy="396875"/>
          </a:xfrm>
          <a:prstGeom prst="bracketPair">
            <a:avLst>
              <a:gd name="adj" fmla="val 17949"/>
            </a:avLst>
          </a:prstGeom>
          <a:noFill/>
          <a:ln>
            <a:solidFill>
              <a:schemeClr val="accent6"/>
            </a:solidFill>
            <a:round/>
            <a:headEnd/>
            <a:tailEnd/>
          </a:ln>
        </p:spPr>
        <p:txBody>
          <a:bodyPr wrap="square" numCol="1" anchorCtr="0" compatLnSpc="1">
            <a:prstTxWarp prst="textNoShape">
              <a:avLst/>
            </a:prstTxWarp>
          </a:bodyPr>
          <a:lstStyle/>
          <a:p>
            <a:fld id="{DBF3D34E-DB1D-482D-9764-A575B6CF0EBE}" type="slidenum">
              <a:rPr lang="en-US" smtClean="0">
                <a:solidFill>
                  <a:schemeClr val="accent6"/>
                </a:solidFill>
              </a:rPr>
              <a:pPr/>
              <a:t>12</a:t>
            </a:fld>
            <a:endParaRPr lang="en-US" dirty="0" smtClean="0">
              <a:solidFill>
                <a:schemeClr val="accent6"/>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94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p:cNvSpPr>
            <a:spLocks noGrp="1"/>
          </p:cNvSpPr>
          <p:nvPr>
            <p:ph type="sldNum" sz="quarter" idx="10"/>
          </p:nvPr>
        </p:nvSpPr>
        <p:spPr bwMode="auto">
          <a:xfrm>
            <a:off x="8569325" y="6172201"/>
            <a:ext cx="549275" cy="396875"/>
          </a:xfrm>
          <a:noFill/>
          <a:ln>
            <a:solidFill>
              <a:schemeClr val="accent6"/>
            </a:solidFill>
            <a:round/>
            <a:headEnd/>
            <a:tailEnd/>
          </a:ln>
        </p:spPr>
        <p:txBody>
          <a:bodyPr wrap="square" numCol="1" anchorCtr="0" compatLnSpc="1">
            <a:prstTxWarp prst="textNoShape">
              <a:avLst/>
            </a:prstTxWarp>
          </a:bodyPr>
          <a:lstStyle/>
          <a:p>
            <a:fld id="{606CE44F-938B-4CFE-81B3-6740E8AC7702}" type="slidenum">
              <a:rPr lang="en-US" smtClean="0">
                <a:solidFill>
                  <a:schemeClr val="accent6"/>
                </a:solidFill>
              </a:rPr>
              <a:pPr/>
              <a:t>13</a:t>
            </a:fld>
            <a:endParaRPr lang="en-US" dirty="0" smtClean="0">
              <a:solidFill>
                <a:schemeClr val="accent6"/>
              </a:solidFill>
            </a:endParaRPr>
          </a:p>
        </p:txBody>
      </p:sp>
      <p:pic>
        <p:nvPicPr>
          <p:cNvPr id="25602" name="Picture 2" descr="Test Summary Report"/>
          <p:cNvPicPr>
            <a:picLocks noGrp="1" noChangeAspect="1" noChangeArrowheads="1"/>
          </p:cNvPicPr>
          <p:nvPr>
            <p:ph idx="4294967295"/>
          </p:nvPr>
        </p:nvPicPr>
        <p:blipFill>
          <a:blip r:embed="rId3"/>
          <a:srcRect l="18065" t="20474" r="19247" b="11415"/>
          <a:stretch>
            <a:fillRect/>
          </a:stretch>
        </p:blipFill>
        <p:spPr>
          <a:xfrm>
            <a:off x="609600" y="1219200"/>
            <a:ext cx="7848600" cy="4419600"/>
          </a:xfrm>
        </p:spPr>
      </p:pic>
      <p:sp>
        <p:nvSpPr>
          <p:cNvPr id="211971" name="Text Box 3"/>
          <p:cNvSpPr txBox="1">
            <a:spLocks noChangeArrowheads="1"/>
          </p:cNvSpPr>
          <p:nvPr/>
        </p:nvSpPr>
        <p:spPr bwMode="auto">
          <a:xfrm>
            <a:off x="228600" y="171451"/>
            <a:ext cx="8432800" cy="523220"/>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2800" b="1" dirty="0">
                <a:solidFill>
                  <a:schemeClr val="accent6"/>
                </a:solidFill>
                <a:effectLst>
                  <a:outerShdw blurRad="38100" dist="38100" dir="2700000" algn="tl">
                    <a:srgbClr val="C0C0C0"/>
                  </a:outerShdw>
                </a:effectLst>
                <a:latin typeface="Cambria" pitchFamily="18" charset="0"/>
              </a:rPr>
              <a:t>ACCUPLACER Diagnostic Test Summary Report</a:t>
            </a:r>
          </a:p>
        </p:txBody>
      </p:sp>
    </p:spTree>
    <p:extLst>
      <p:ext uri="{BB962C8B-B14F-4D97-AF65-F5344CB8AC3E}">
        <p14:creationId xmlns:p14="http://schemas.microsoft.com/office/powerpoint/2010/main" val="4365984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8" name="Rectangle 4"/>
          <p:cNvSpPr>
            <a:spLocks noGrp="1"/>
          </p:cNvSpPr>
          <p:nvPr>
            <p:ph type="title"/>
          </p:nvPr>
        </p:nvSpPr>
        <p:spPr bwMode="auto">
          <a:xfrm>
            <a:off x="457200" y="274638"/>
            <a:ext cx="7620000" cy="411162"/>
          </a:xfrm>
          <a:extLst/>
        </p:spPr>
        <p:txBody>
          <a:bodyPr wrap="square" numCol="1" anchorCtr="0" compatLnSpc="1">
            <a:prstTxWarp prst="textNoShape">
              <a:avLst/>
            </a:prstTxWarp>
          </a:bodyPr>
          <a:lstStyle/>
          <a:p>
            <a:pPr>
              <a:defRPr/>
            </a:pPr>
            <a:r>
              <a:rPr lang="en-US" sz="3200" b="1" dirty="0" smtClean="0">
                <a:solidFill>
                  <a:srgbClr val="730E00"/>
                </a:solidFill>
                <a:effectLst>
                  <a:outerShdw blurRad="38100" dist="38100" dir="2700000" algn="tl">
                    <a:srgbClr val="C0C0C0"/>
                  </a:outerShdw>
                </a:effectLst>
              </a:rPr>
              <a:t>JFY class and individual student report</a:t>
            </a:r>
            <a:endParaRPr lang="en-US" sz="2000" b="1" dirty="0" smtClean="0">
              <a:solidFill>
                <a:schemeClr val="hlink"/>
              </a:solidFill>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026" y="838201"/>
            <a:ext cx="847883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txBox="1">
            <a:spLocks/>
          </p:cNvSpPr>
          <p:nvPr/>
        </p:nvSpPr>
        <p:spPr>
          <a:xfrm>
            <a:off x="8531225" y="6236601"/>
            <a:ext cx="549275" cy="396875"/>
          </a:xfrm>
          <a:prstGeom prst="bracketPair">
            <a:avLst>
              <a:gd name="adj" fmla="val 17949"/>
            </a:avLst>
          </a:prstGeom>
          <a:ln w="19050">
            <a:solidFill>
              <a:schemeClr val="accent6"/>
            </a:solidFill>
          </a:ln>
        </p:spPr>
        <p:txBody>
          <a:bodyPr vert="horz" lIns="0" tIns="0" rIns="0" bIns="0" rtlCol="0" anchor="ctr"/>
          <a:lstStyle>
            <a:defPPr>
              <a:defRPr lang="en-US"/>
            </a:defPPr>
            <a:lvl1pPr algn="ctr" rtl="0" fontAlgn="base">
              <a:spcBef>
                <a:spcPct val="0"/>
              </a:spcBef>
              <a:spcAft>
                <a:spcPct val="0"/>
              </a:spcAft>
              <a:defRPr sz="18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C65C2B3-402F-4784-B55E-F8F981B9999E}" type="slidenum">
              <a:rPr lang="en-US" smtClean="0">
                <a:solidFill>
                  <a:schemeClr val="accent6"/>
                </a:solidFill>
              </a:rPr>
              <a:pPr>
                <a:defRPr/>
              </a:pPr>
              <a:t>14</a:t>
            </a:fld>
            <a:endParaRPr lang="en-US" dirty="0">
              <a:solidFill>
                <a:schemeClr val="accent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bwMode="auto">
          <a:xfrm>
            <a:off x="76200" y="178187"/>
            <a:ext cx="8686800" cy="6705600"/>
          </a:xfrm>
          <a:prstGeom prst="ellipse">
            <a:avLst/>
          </a:prstGeom>
          <a:solidFill>
            <a:schemeClr val="bg1">
              <a:lumMod val="85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547" name="Rectangle 1219"/>
          <p:cNvSpPr>
            <a:spLocks noGrp="1" noChangeArrowheads="1"/>
          </p:cNvSpPr>
          <p:nvPr>
            <p:ph type="title"/>
          </p:nvPr>
        </p:nvSpPr>
        <p:spPr>
          <a:xfrm>
            <a:off x="152401" y="914400"/>
            <a:ext cx="4786313" cy="609600"/>
          </a:xfrm>
        </p:spPr>
        <p:txBody>
          <a:bodyPr wrap="square" numCol="1" anchorCtr="0" compatLnSpc="1">
            <a:prstTxWarp prst="textNoShape">
              <a:avLst/>
            </a:prstTxWarp>
          </a:bodyPr>
          <a:lstStyle/>
          <a:p>
            <a:pPr eaLnBrk="1" hangingPunct="1">
              <a:defRPr/>
            </a:pPr>
            <a:r>
              <a:rPr lang="en-US" sz="2800" b="1" dirty="0" err="1" smtClean="0">
                <a:solidFill>
                  <a:schemeClr val="accent6"/>
                </a:solidFill>
                <a:effectLst>
                  <a:outerShdw blurRad="38100" dist="38100" dir="2700000" algn="tl">
                    <a:srgbClr val="C0C0C0"/>
                  </a:outerShdw>
                </a:effectLst>
              </a:rPr>
              <a:t>JFY</a:t>
            </a:r>
            <a:r>
              <a:rPr lang="en-US" sz="2800" b="1" i="1" dirty="0" err="1" smtClean="0">
                <a:solidFill>
                  <a:schemeClr val="accent6"/>
                </a:solidFill>
                <a:effectLst>
                  <a:outerShdw blurRad="38100" dist="38100" dir="2700000" algn="tl">
                    <a:srgbClr val="C0C0C0"/>
                  </a:outerShdw>
                </a:effectLst>
              </a:rPr>
              <a:t>Net</a:t>
            </a:r>
            <a:r>
              <a:rPr lang="en-US" sz="2800" b="1" i="1" dirty="0" smtClean="0">
                <a:solidFill>
                  <a:srgbClr val="C00000"/>
                </a:solidFill>
                <a:effectLst>
                  <a:outerShdw blurRad="38100" dist="38100" dir="2700000" algn="tl">
                    <a:srgbClr val="C0C0C0"/>
                  </a:outerShdw>
                </a:effectLst>
              </a:rPr>
              <a:t/>
            </a:r>
            <a:br>
              <a:rPr lang="en-US" sz="2800" b="1" i="1" dirty="0" smtClean="0">
                <a:solidFill>
                  <a:srgbClr val="C00000"/>
                </a:solidFill>
                <a:effectLst>
                  <a:outerShdw blurRad="38100" dist="38100" dir="2700000" algn="tl">
                    <a:srgbClr val="C0C0C0"/>
                  </a:outerShdw>
                </a:effectLst>
              </a:rPr>
            </a:br>
            <a:r>
              <a:rPr lang="en-US" sz="2800" b="1" dirty="0" smtClean="0">
                <a:solidFill>
                  <a:schemeClr val="accent6"/>
                </a:solidFill>
                <a:effectLst>
                  <a:outerShdw blurRad="38100" dist="38100" dir="2700000" algn="tl">
                    <a:srgbClr val="C0C0C0"/>
                  </a:outerShdw>
                </a:effectLst>
              </a:rPr>
              <a:t>Progress through developmental  </a:t>
            </a:r>
            <a:br>
              <a:rPr lang="en-US" sz="2800" b="1" dirty="0" smtClean="0">
                <a:solidFill>
                  <a:schemeClr val="accent6"/>
                </a:solidFill>
                <a:effectLst>
                  <a:outerShdw blurRad="38100" dist="38100" dir="2700000" algn="tl">
                    <a:srgbClr val="C0C0C0"/>
                  </a:outerShdw>
                </a:effectLst>
              </a:rPr>
            </a:br>
            <a:r>
              <a:rPr lang="en-US" sz="2800" b="1" dirty="0" smtClean="0">
                <a:solidFill>
                  <a:schemeClr val="accent6"/>
                </a:solidFill>
                <a:effectLst>
                  <a:outerShdw blurRad="38100" dist="38100" dir="2700000" algn="tl">
                    <a:srgbClr val="C0C0C0"/>
                  </a:outerShdw>
                </a:effectLst>
              </a:rPr>
              <a:t>levels</a:t>
            </a:r>
          </a:p>
        </p:txBody>
      </p:sp>
      <p:sp>
        <p:nvSpPr>
          <p:cNvPr id="26637" name="Slide Number Placeholder 5"/>
          <p:cNvSpPr>
            <a:spLocks noGrp="1"/>
          </p:cNvSpPr>
          <p:nvPr>
            <p:ph type="sldNum" sz="quarter" idx="4294967295"/>
          </p:nvPr>
        </p:nvSpPr>
        <p:spPr bwMode="auto">
          <a:xfrm>
            <a:off x="8531225" y="5648326"/>
            <a:ext cx="549275" cy="396875"/>
          </a:xfrm>
          <a:prstGeom prst="bracketPair">
            <a:avLst>
              <a:gd name="adj" fmla="val 17949"/>
            </a:avLst>
          </a:prstGeom>
          <a:noFill/>
          <a:ln>
            <a:solidFill>
              <a:schemeClr val="accent6"/>
            </a:solidFill>
            <a:round/>
            <a:headEnd/>
            <a:tailEnd/>
          </a:ln>
        </p:spPr>
        <p:txBody>
          <a:bodyPr wrap="square" numCol="1" anchorCtr="0" compatLnSpc="1">
            <a:prstTxWarp prst="textNoShape">
              <a:avLst/>
            </a:prstTxWarp>
          </a:bodyPr>
          <a:lstStyle/>
          <a:p>
            <a:fld id="{D0F716DD-18A8-4EE6-BE5E-73292B3F7ECA}" type="slidenum">
              <a:rPr lang="en-US" smtClean="0">
                <a:solidFill>
                  <a:schemeClr val="accent6"/>
                </a:solidFill>
              </a:rPr>
              <a:pPr/>
              <a:t>15</a:t>
            </a:fld>
            <a:endParaRPr lang="en-US" dirty="0" smtClean="0">
              <a:solidFill>
                <a:schemeClr val="accent6"/>
              </a:solidFill>
            </a:endParaRPr>
          </a:p>
        </p:txBody>
      </p:sp>
      <p:sp>
        <p:nvSpPr>
          <p:cNvPr id="26640" name="Line 43"/>
          <p:cNvSpPr>
            <a:spLocks noChangeShapeType="1"/>
          </p:cNvSpPr>
          <p:nvPr/>
        </p:nvSpPr>
        <p:spPr bwMode="auto">
          <a:xfrm flipH="1" flipV="1">
            <a:off x="2184401" y="3563938"/>
            <a:ext cx="3187700" cy="0"/>
          </a:xfrm>
          <a:prstGeom prst="line">
            <a:avLst/>
          </a:prstGeom>
          <a:noFill/>
          <a:ln w="9525">
            <a:noFill/>
            <a:round/>
            <a:headEnd/>
            <a:tailEnd/>
          </a:ln>
        </p:spPr>
        <p:txBody>
          <a:bodyPr/>
          <a:lstStyle/>
          <a:p>
            <a:endParaRPr lang="en-US"/>
          </a:p>
        </p:txBody>
      </p:sp>
      <p:cxnSp>
        <p:nvCxnSpPr>
          <p:cNvPr id="26641" name="Elbow Connector 6"/>
          <p:cNvCxnSpPr>
            <a:cxnSpLocks noChangeShapeType="1"/>
          </p:cNvCxnSpPr>
          <p:nvPr/>
        </p:nvCxnSpPr>
        <p:spPr bwMode="auto">
          <a:xfrm flipH="1" flipV="1">
            <a:off x="4419600" y="1752600"/>
            <a:ext cx="2868613" cy="1828800"/>
          </a:xfrm>
          <a:prstGeom prst="straightConnector1">
            <a:avLst/>
          </a:prstGeom>
          <a:noFill/>
          <a:ln w="9525">
            <a:noFill/>
            <a:round/>
            <a:headEnd/>
            <a:tailEnd/>
          </a:ln>
        </p:spPr>
      </p:cxnSp>
      <p:graphicFrame>
        <p:nvGraphicFramePr>
          <p:cNvPr id="19" name="Chart 18"/>
          <p:cNvGraphicFramePr>
            <a:graphicFrameLocks/>
          </p:cNvGraphicFramePr>
          <p:nvPr>
            <p:extLst>
              <p:ext uri="{D42A27DB-BD31-4B8C-83A1-F6EECF244321}">
                <p14:modId xmlns:p14="http://schemas.microsoft.com/office/powerpoint/2010/main" val="2781893686"/>
              </p:ext>
            </p:extLst>
          </p:nvPr>
        </p:nvGraphicFramePr>
        <p:xfrm>
          <a:off x="304801" y="2590800"/>
          <a:ext cx="5318052"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2054761800"/>
              </p:ext>
            </p:extLst>
          </p:nvPr>
        </p:nvGraphicFramePr>
        <p:xfrm>
          <a:off x="3778251" y="457201"/>
          <a:ext cx="4883836" cy="33857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207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4DEEA2F6-24B8-452E-A442-C30A3DC79946}" type="slidenum">
              <a:rPr lang="en-US" smtClean="0"/>
              <a:pPr>
                <a:defRPr/>
              </a:pPr>
              <a:t>16</a:t>
            </a:fld>
            <a:endParaRPr lang="en-US"/>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6757" b="6757"/>
          <a:stretch>
            <a:fillRect/>
          </a:stretch>
        </p:blipFill>
        <p:spPr>
          <a:prstGeom prst="rect">
            <a:avLst/>
          </a:prstGeom>
        </p:spPr>
      </p:pic>
    </p:spTree>
    <p:extLst>
      <p:ext uri="{BB962C8B-B14F-4D97-AF65-F5344CB8AC3E}">
        <p14:creationId xmlns:p14="http://schemas.microsoft.com/office/powerpoint/2010/main" val="4258002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b="1" dirty="0" smtClean="0">
                <a:solidFill>
                  <a:srgbClr val="730E00"/>
                </a:solidFill>
                <a:effectLst>
                  <a:outerShdw blurRad="38100" dist="38100" dir="2700000" algn="tl">
                    <a:srgbClr val="C0C0C0"/>
                  </a:outerShdw>
                </a:effectLst>
              </a:rPr>
              <a:t>Instructional products:</a:t>
            </a:r>
            <a:br>
              <a:rPr lang="en-US" sz="4300" b="1" dirty="0" smtClean="0">
                <a:solidFill>
                  <a:srgbClr val="730E00"/>
                </a:solidFill>
                <a:effectLst>
                  <a:outerShdw blurRad="38100" dist="38100" dir="2700000" algn="tl">
                    <a:srgbClr val="C0C0C0"/>
                  </a:outerShdw>
                </a:effectLst>
              </a:rPr>
            </a:br>
            <a:r>
              <a:rPr lang="en-US" sz="2800" b="1" dirty="0" smtClean="0">
                <a:solidFill>
                  <a:srgbClr val="0070C0"/>
                </a:solidFill>
                <a:effectLst>
                  <a:outerShdw blurRad="38100" dist="38100" dir="2700000" algn="tl">
                    <a:srgbClr val="C0C0C0"/>
                  </a:outerShdw>
                </a:effectLst>
              </a:rPr>
              <a:t>Pearson</a:t>
            </a:r>
            <a:r>
              <a:rPr lang="en-US" sz="4300" b="1" dirty="0" smtClean="0">
                <a:solidFill>
                  <a:srgbClr val="730E00"/>
                </a:solidFill>
                <a:effectLst>
                  <a:outerShdw blurRad="38100" dist="38100" dir="2700000" algn="tl">
                    <a:srgbClr val="C0C0C0"/>
                  </a:outerShdw>
                </a:effectLst>
              </a:rPr>
              <a:t>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6913" y="1627188"/>
            <a:ext cx="6800225" cy="4800600"/>
          </a:xfrm>
        </p:spPr>
      </p:pic>
      <p:sp>
        <p:nvSpPr>
          <p:cNvPr id="4" name="Slide Number Placeholder 3"/>
          <p:cNvSpPr>
            <a:spLocks noGrp="1"/>
          </p:cNvSpPr>
          <p:nvPr>
            <p:ph type="sldNum" sz="quarter" idx="4294967295"/>
          </p:nvPr>
        </p:nvSpPr>
        <p:spPr>
          <a:xfrm>
            <a:off x="8531225" y="5648326"/>
            <a:ext cx="549275" cy="396875"/>
          </a:xfrm>
          <a:ln>
            <a:solidFill>
              <a:schemeClr val="accent6"/>
            </a:solidFill>
          </a:ln>
        </p:spPr>
        <p:txBody>
          <a:bodyPr/>
          <a:lstStyle/>
          <a:p>
            <a:pPr>
              <a:defRPr/>
            </a:pPr>
            <a:fld id="{7C65C2B3-402F-4784-B55E-F8F981B9999E}" type="slidenum">
              <a:rPr lang="en-US" smtClean="0">
                <a:solidFill>
                  <a:schemeClr val="accent6"/>
                </a:solidFill>
              </a:rPr>
              <a:pPr>
                <a:defRPr/>
              </a:pPr>
              <a:t>17</a:t>
            </a:fld>
            <a:endParaRPr lang="en-US" dirty="0">
              <a:solidFill>
                <a:schemeClr val="accent6"/>
              </a:solidFill>
            </a:endParaRPr>
          </a:p>
        </p:txBody>
      </p:sp>
    </p:spTree>
    <p:extLst>
      <p:ext uri="{BB962C8B-B14F-4D97-AF65-F5344CB8AC3E}">
        <p14:creationId xmlns:p14="http://schemas.microsoft.com/office/powerpoint/2010/main" val="2196276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0"/>
          </p:nvPr>
        </p:nvSpPr>
        <p:spPr bwMode="auto">
          <a:noFill/>
          <a:ln>
            <a:solidFill>
              <a:schemeClr val="accent6"/>
            </a:solidFill>
            <a:round/>
            <a:headEnd/>
            <a:tailEnd/>
          </a:ln>
        </p:spPr>
        <p:txBody>
          <a:bodyPr wrap="square" numCol="1" anchorCtr="0" compatLnSpc="1">
            <a:prstTxWarp prst="textNoShape">
              <a:avLst/>
            </a:prstTxWarp>
          </a:bodyPr>
          <a:lstStyle/>
          <a:p>
            <a:fld id="{DA23F51B-6AD0-4E46-81A7-4E59111CE4FC}" type="slidenum">
              <a:rPr lang="en-US" smtClean="0">
                <a:solidFill>
                  <a:schemeClr val="accent6"/>
                </a:solidFill>
              </a:rPr>
              <a:pPr/>
              <a:t>18</a:t>
            </a:fld>
            <a:endParaRPr lang="en-US" smtClean="0">
              <a:solidFill>
                <a:schemeClr val="accent6"/>
              </a:solidFill>
            </a:endParaRPr>
          </a:p>
        </p:txBody>
      </p:sp>
      <p:pic>
        <p:nvPicPr>
          <p:cNvPr id="198660" name="Picture 4" descr="Skils Tutor Reading Assignments"/>
          <p:cNvPicPr>
            <a:picLocks noChangeAspect="1" noChangeArrowheads="1"/>
          </p:cNvPicPr>
          <p:nvPr/>
        </p:nvPicPr>
        <p:blipFill rotWithShape="1">
          <a:blip r:embed="rId3">
            <a:extLst/>
          </a:blip>
          <a:srcRect t="15704" r="23245" b="15955"/>
          <a:stretch/>
        </p:blipFill>
        <p:spPr bwMode="auto">
          <a:xfrm>
            <a:off x="669925" y="2312988"/>
            <a:ext cx="7346749" cy="403860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
        <p:nvSpPr>
          <p:cNvPr id="198661" name="Text Box 5"/>
          <p:cNvSpPr txBox="1">
            <a:spLocks noChangeArrowheads="1"/>
          </p:cNvSpPr>
          <p:nvPr/>
        </p:nvSpPr>
        <p:spPr bwMode="auto">
          <a:xfrm>
            <a:off x="152400" y="228601"/>
            <a:ext cx="8229600" cy="707886"/>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4000" b="1" spc="-100" dirty="0" smtClean="0">
                <a:solidFill>
                  <a:schemeClr val="accent6"/>
                </a:solidFill>
                <a:effectLst>
                  <a:outerShdw blurRad="38100" dist="38100" dir="2700000" algn="tl">
                    <a:srgbClr val="C0C0C0"/>
                  </a:outerShdw>
                </a:effectLst>
                <a:latin typeface="Cambria"/>
                <a:ea typeface="+mj-ea"/>
                <a:cs typeface="+mj-cs"/>
              </a:rPr>
              <a:t>Instructional products : Skills Tutor</a:t>
            </a:r>
            <a:endParaRPr lang="en-US" sz="2400" b="1" dirty="0">
              <a:solidFill>
                <a:schemeClr val="accent6"/>
              </a:solidFill>
              <a:effectLst>
                <a:outerShdw blurRad="38100" dist="38100" dir="2700000" algn="tl">
                  <a:srgbClr val="C0C0C0"/>
                </a:outerShdw>
              </a:effectLst>
            </a:endParaRPr>
          </a:p>
        </p:txBody>
      </p:sp>
      <p:sp>
        <p:nvSpPr>
          <p:cNvPr id="31748" name="Text Box 7"/>
          <p:cNvSpPr txBox="1">
            <a:spLocks noChangeArrowheads="1"/>
          </p:cNvSpPr>
          <p:nvPr/>
        </p:nvSpPr>
        <p:spPr bwMode="auto">
          <a:xfrm>
            <a:off x="685800" y="990601"/>
            <a:ext cx="7391400" cy="369332"/>
          </a:xfrm>
          <a:prstGeom prst="rect">
            <a:avLst/>
          </a:prstGeom>
          <a:noFill/>
          <a:ln w="9525">
            <a:noFill/>
            <a:miter lim="800000"/>
            <a:headEnd/>
            <a:tailEnd/>
          </a:ln>
        </p:spPr>
        <p:txBody>
          <a:bodyPr>
            <a:spAutoFit/>
          </a:bodyPr>
          <a:lstStyle/>
          <a:p>
            <a:pPr>
              <a:spcBef>
                <a:spcPct val="50000"/>
              </a:spcBef>
            </a:pPr>
            <a:endParaRPr lang="en-US"/>
          </a:p>
        </p:txBody>
      </p:sp>
      <p:sp>
        <p:nvSpPr>
          <p:cNvPr id="13321" name="Text Box 9"/>
          <p:cNvSpPr txBox="1">
            <a:spLocks noChangeArrowheads="1"/>
          </p:cNvSpPr>
          <p:nvPr/>
        </p:nvSpPr>
        <p:spPr bwMode="auto">
          <a:xfrm>
            <a:off x="0" y="1196611"/>
            <a:ext cx="8458200" cy="984885"/>
          </a:xfrm>
          <a:prstGeom prst="rect">
            <a:avLst/>
          </a:prstGeom>
          <a:noFill/>
          <a:ln>
            <a:noFill/>
          </a:ln>
          <a:effectLs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defRPr/>
            </a:pPr>
            <a:r>
              <a:rPr lang="en-US" b="1" dirty="0">
                <a:solidFill>
                  <a:srgbClr val="C00000"/>
                </a:solidFill>
              </a:rPr>
              <a:t> </a:t>
            </a:r>
            <a:r>
              <a:rPr lang="en-US" b="1" dirty="0"/>
              <a:t>JFY’s </a:t>
            </a:r>
            <a:r>
              <a:rPr lang="en-US" b="1" dirty="0" smtClean="0"/>
              <a:t>Learning Management System aligned </a:t>
            </a:r>
            <a:r>
              <a:rPr lang="en-US" b="1" dirty="0"/>
              <a:t>to ACCUPLACER Diagnostics</a:t>
            </a:r>
          </a:p>
          <a:p>
            <a:pPr lvl="2" eaLnBrk="1" hangingPunct="1">
              <a:spcBef>
                <a:spcPct val="50000"/>
              </a:spcBef>
              <a:buFont typeface="Wingdings" pitchFamily="2" charset="2"/>
              <a:buChar char="Ø"/>
              <a:defRPr/>
            </a:pPr>
            <a:r>
              <a:rPr lang="en-US" sz="1600" b="1" dirty="0" smtClean="0">
                <a:solidFill>
                  <a:schemeClr val="accent1"/>
                </a:solidFill>
                <a:effectLst>
                  <a:outerShdw blurRad="38100" dist="38100" dir="2700000" algn="tl">
                    <a:srgbClr val="C0C0C0"/>
                  </a:outerShdw>
                </a:effectLst>
              </a:rPr>
              <a:t>Skills </a:t>
            </a:r>
            <a:r>
              <a:rPr lang="en-US" sz="1600" b="1" dirty="0">
                <a:solidFill>
                  <a:schemeClr val="accent1"/>
                </a:solidFill>
                <a:effectLst>
                  <a:outerShdw blurRad="38100" dist="38100" dir="2700000" algn="tl">
                    <a:srgbClr val="C0C0C0"/>
                  </a:outerShdw>
                </a:effectLst>
              </a:rPr>
              <a:t>Tutor </a:t>
            </a:r>
            <a:r>
              <a:rPr lang="en-US" sz="1600" b="1" dirty="0">
                <a:solidFill>
                  <a:schemeClr val="accent1"/>
                </a:solidFill>
              </a:rPr>
              <a:t>assignments correspond to 5 ACCUPLACER Diagnostic Domains</a:t>
            </a:r>
          </a:p>
        </p:txBody>
      </p:sp>
      <p:sp>
        <p:nvSpPr>
          <p:cNvPr id="31750" name="Text Box 9"/>
          <p:cNvSpPr txBox="1">
            <a:spLocks noChangeArrowheads="1"/>
          </p:cNvSpPr>
          <p:nvPr/>
        </p:nvSpPr>
        <p:spPr bwMode="auto">
          <a:xfrm>
            <a:off x="0" y="152400"/>
            <a:ext cx="8305800" cy="369332"/>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A7998473-1839-4FCA-9F37-CB9BF92EECF4}" type="slidenum">
              <a:rPr lang="en-US" smtClean="0"/>
              <a:pPr/>
              <a:t>19</a:t>
            </a:fld>
            <a:endParaRPr lang="en-US" dirty="0" smtClean="0"/>
          </a:p>
        </p:txBody>
      </p:sp>
      <p:sp>
        <p:nvSpPr>
          <p:cNvPr id="201733" name="Text Box 5"/>
          <p:cNvSpPr txBox="1">
            <a:spLocks noChangeArrowheads="1"/>
          </p:cNvSpPr>
          <p:nvPr/>
        </p:nvSpPr>
        <p:spPr bwMode="auto">
          <a:xfrm>
            <a:off x="304800" y="274321"/>
            <a:ext cx="8610600" cy="707886"/>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4000" b="1" dirty="0" smtClean="0">
                <a:solidFill>
                  <a:schemeClr val="accent6"/>
                </a:solidFill>
                <a:effectLst>
                  <a:outerShdw blurRad="38100" dist="38100" dir="2700000" algn="tl">
                    <a:srgbClr val="000000"/>
                  </a:outerShdw>
                </a:effectLst>
                <a:latin typeface="+mj-lt"/>
                <a:ea typeface="+mj-ea"/>
                <a:cs typeface="+mj-cs"/>
              </a:rPr>
              <a:t>Instructional products: JFY Moodle</a:t>
            </a:r>
            <a:endParaRPr lang="en-US" sz="4000" b="1" dirty="0">
              <a:solidFill>
                <a:schemeClr val="accent6"/>
              </a:solidFill>
              <a:effectLst>
                <a:outerShdw blurRad="38100" dist="38100" dir="2700000" algn="tl">
                  <a:srgbClr val="000000"/>
                </a:outerShdw>
              </a:effectLst>
              <a:latin typeface="+mj-lt"/>
              <a:ea typeface="+mj-ea"/>
              <a:cs typeface="+mj-cs"/>
            </a:endParaRPr>
          </a:p>
        </p:txBody>
      </p:sp>
      <p:sp>
        <p:nvSpPr>
          <p:cNvPr id="6" name="TextBox 5"/>
          <p:cNvSpPr txBox="1"/>
          <p:nvPr/>
        </p:nvSpPr>
        <p:spPr>
          <a:xfrm>
            <a:off x="469557" y="1066801"/>
            <a:ext cx="7543800" cy="523220"/>
          </a:xfrm>
          <a:prstGeom prst="rect">
            <a:avLst/>
          </a:prstGeom>
          <a:noFill/>
        </p:spPr>
        <p:txBody>
          <a:bodyPr wrap="square" rtlCol="0">
            <a:spAutoFit/>
          </a:bodyPr>
          <a:lstStyle/>
          <a:p>
            <a:pPr algn="ctr"/>
            <a:r>
              <a:rPr lang="en-US" sz="2800" b="1" dirty="0" smtClean="0">
                <a:latin typeface="Cambria" pitchFamily="18" charset="0"/>
              </a:rPr>
              <a:t>JFY</a:t>
            </a:r>
            <a:r>
              <a:rPr lang="en-US" sz="2800" b="1" i="1" dirty="0" smtClean="0">
                <a:latin typeface="Cambria" pitchFamily="18" charset="0"/>
              </a:rPr>
              <a:t>Net</a:t>
            </a:r>
            <a:r>
              <a:rPr lang="en-US" sz="2800" b="1" dirty="0" smtClean="0">
                <a:latin typeface="Cambria" pitchFamily="18" charset="0"/>
              </a:rPr>
              <a:t>’s Learning Management System</a:t>
            </a:r>
            <a:endParaRPr lang="en-US" sz="2800" b="1" dirty="0">
              <a:latin typeface="Cambria"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907" y="1590020"/>
            <a:ext cx="65151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a:spLocks noGrp="1"/>
          </p:cNvSpPr>
          <p:nvPr>
            <p:ph type="sldNum" sz="quarter" idx="4294967295"/>
          </p:nvPr>
        </p:nvSpPr>
        <p:spPr bwMode="auto">
          <a:xfrm>
            <a:off x="8531225" y="5648326"/>
            <a:ext cx="549275" cy="396875"/>
          </a:xfrm>
          <a:noFill/>
          <a:ln>
            <a:solidFill>
              <a:schemeClr val="accent6"/>
            </a:solidFill>
            <a:round/>
            <a:headEnd/>
            <a:tailEnd/>
          </a:ln>
        </p:spPr>
        <p:txBody>
          <a:bodyPr wrap="square" numCol="1" anchorCtr="0" compatLnSpc="1">
            <a:prstTxWarp prst="textNoShape">
              <a:avLst/>
            </a:prstTxWarp>
          </a:bodyPr>
          <a:lstStyle/>
          <a:p>
            <a:fld id="{33F3A4E3-5B20-42D1-956C-BE17189791C3}" type="slidenum">
              <a:rPr lang="en-US" smtClean="0">
                <a:solidFill>
                  <a:schemeClr val="accent6"/>
                </a:solidFill>
              </a:rPr>
              <a:pPr/>
              <a:t>19</a:t>
            </a:fld>
            <a:endParaRPr lang="en-US" dirty="0" smtClean="0">
              <a:solidFill>
                <a:schemeClr val="accent6"/>
              </a:solidFill>
            </a:endParaRPr>
          </a:p>
        </p:txBody>
      </p:sp>
    </p:spTree>
    <p:extLst>
      <p:ext uri="{BB962C8B-B14F-4D97-AF65-F5344CB8AC3E}">
        <p14:creationId xmlns:p14="http://schemas.microsoft.com/office/powerpoint/2010/main" val="752929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800000"/>
                </a:solidFill>
                <a:effectLst>
                  <a:outerShdw blurRad="38100" dist="38100" dir="2700000" algn="tl">
                    <a:srgbClr val="000000">
                      <a:alpha val="43137"/>
                    </a:srgbClr>
                  </a:outerShdw>
                </a:effectLst>
              </a:rPr>
              <a:t>What is </a:t>
            </a:r>
            <a:r>
              <a:rPr lang="en-US" sz="4800" b="1" dirty="0" err="1" smtClean="0">
                <a:solidFill>
                  <a:srgbClr val="800000"/>
                </a:solidFill>
                <a:effectLst>
                  <a:outerShdw blurRad="38100" dist="38100" dir="2700000" algn="tl">
                    <a:srgbClr val="000000">
                      <a:alpha val="43137"/>
                    </a:srgbClr>
                  </a:outerShdw>
                </a:effectLst>
              </a:rPr>
              <a:t>JFYNet</a:t>
            </a:r>
            <a:r>
              <a:rPr lang="en-US" sz="4800" b="1" i="1" dirty="0" err="1" smtClean="0">
                <a:solidFill>
                  <a:srgbClr val="800000"/>
                </a:solidFill>
                <a:effectLst>
                  <a:outerShdw blurRad="38100" dist="38100" dir="2700000" algn="tl">
                    <a:srgbClr val="000000">
                      <a:alpha val="43137"/>
                    </a:srgbClr>
                  </a:outerShdw>
                </a:effectLst>
              </a:rPr>
              <a:t>Works</a:t>
            </a:r>
            <a:r>
              <a:rPr lang="en-US" sz="4800" b="1" dirty="0" smtClean="0">
                <a:solidFill>
                  <a:srgbClr val="800000"/>
                </a:solidFill>
                <a:effectLst>
                  <a:outerShdw blurRad="38100" dist="38100" dir="2700000" algn="tl">
                    <a:srgbClr val="000000">
                      <a:alpha val="43137"/>
                    </a:srgbClr>
                  </a:outerShdw>
                </a:effectLst>
              </a:rPr>
              <a:t>?</a:t>
            </a:r>
            <a:endParaRPr lang="en-US" dirty="0"/>
          </a:p>
        </p:txBody>
      </p:sp>
      <p:sp>
        <p:nvSpPr>
          <p:cNvPr id="3" name="Content Placeholder 2"/>
          <p:cNvSpPr>
            <a:spLocks noGrp="1"/>
          </p:cNvSpPr>
          <p:nvPr>
            <p:ph idx="1"/>
          </p:nvPr>
        </p:nvSpPr>
        <p:spPr/>
        <p:txBody>
          <a:bodyPr/>
          <a:lstStyle/>
          <a:p>
            <a:r>
              <a:rPr lang="en-US" sz="2000" dirty="0" smtClean="0"/>
              <a:t>JFYNet</a:t>
            </a:r>
            <a:r>
              <a:rPr lang="en-US" sz="2000" i="1" dirty="0" smtClean="0"/>
              <a:t>Works</a:t>
            </a:r>
            <a:r>
              <a:rPr lang="en-US" sz="2000" dirty="0"/>
              <a:t> </a:t>
            </a:r>
            <a:r>
              <a:rPr lang="en-US" sz="2000" dirty="0" smtClean="0"/>
              <a:t>is a Boston-based non-profit provider of blended learning programs to high schools, community colleges and community agencies. </a:t>
            </a:r>
          </a:p>
          <a:p>
            <a:pPr marL="114300" indent="0">
              <a:buNone/>
            </a:pPr>
            <a:endParaRPr lang="en-US" sz="2000" dirty="0" smtClean="0"/>
          </a:p>
          <a:p>
            <a:r>
              <a:rPr lang="en-US" sz="2000" dirty="0" smtClean="0"/>
              <a:t>The JFYNet program is a school-based blended learning program that brings online resources into the classroom and helps teachers use them effectively to raise student achievement, reduce achievement gaps and help students reach college readiness.</a:t>
            </a:r>
          </a:p>
          <a:p>
            <a:pPr marL="114300" indent="0">
              <a:buNone/>
            </a:pPr>
            <a:r>
              <a:rPr lang="en-US" sz="2000" dirty="0" smtClean="0"/>
              <a:t> </a:t>
            </a:r>
          </a:p>
          <a:p>
            <a:r>
              <a:rPr lang="en-US" sz="2000" dirty="0" smtClean="0"/>
              <a:t>The Standards Plus library of online resources covers all state, Common Core, and college standards.   </a:t>
            </a:r>
          </a:p>
          <a:p>
            <a:pPr marL="114300" indent="0">
              <a:buNone/>
            </a:pPr>
            <a:endParaRPr lang="en-US" sz="2000" dirty="0" smtClean="0"/>
          </a:p>
          <a:p>
            <a:r>
              <a:rPr lang="en-US" sz="2000" dirty="0" smtClean="0"/>
              <a:t>JFYNet provides instruction to more than 5,000 students per year.  </a:t>
            </a:r>
          </a:p>
          <a:p>
            <a:endParaRPr lang="en-US" dirty="0"/>
          </a:p>
        </p:txBody>
      </p:sp>
      <p:sp>
        <p:nvSpPr>
          <p:cNvPr id="4" name="Slide Number Placeholder 5"/>
          <p:cNvSpPr txBox="1">
            <a:spLocks/>
          </p:cNvSpPr>
          <p:nvPr/>
        </p:nvSpPr>
        <p:spPr bwMode="auto">
          <a:xfrm>
            <a:off x="8531225" y="5648326"/>
            <a:ext cx="549275" cy="396875"/>
          </a:xfrm>
          <a:prstGeom prst="bracketPair">
            <a:avLst>
              <a:gd name="adj" fmla="val 17949"/>
            </a:avLst>
          </a:prstGeom>
          <a:noFill/>
          <a:ln w="19050">
            <a:solidFill>
              <a:schemeClr val="accent6"/>
            </a:solidFill>
            <a:round/>
            <a:headEnd/>
            <a:tailEnd/>
          </a:ln>
        </p:spPr>
        <p:txBody>
          <a:bodyPr vert="horz" wrap="square" lIns="0" tIns="0" rIns="0" bIns="0" numCol="1" rtlCol="0" anchor="ctr" anchorCtr="0" compatLnSpc="1">
            <a:prstTxWarp prst="textNoShape">
              <a:avLst/>
            </a:prstTxWarp>
          </a:bodyPr>
          <a:lstStyle>
            <a:defPPr>
              <a:defRPr lang="en-US"/>
            </a:defPPr>
            <a:lvl1pPr algn="ctr" rtl="0" fontAlgn="base">
              <a:spcBef>
                <a:spcPct val="0"/>
              </a:spcBef>
              <a:spcAft>
                <a:spcPct val="0"/>
              </a:spcAft>
              <a:defRPr sz="18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45990E70-85AA-439C-B80B-93B7C3681341}" type="slidenum">
              <a:rPr lang="en-US" smtClean="0">
                <a:solidFill>
                  <a:schemeClr val="accent6"/>
                </a:solidFill>
              </a:rPr>
              <a:pPr/>
              <a:t>2</a:t>
            </a:fld>
            <a:endParaRPr lang="en-US" dirty="0" smtClean="0">
              <a:solidFill>
                <a:schemeClr val="accent6"/>
              </a:solidFill>
            </a:endParaRPr>
          </a:p>
        </p:txBody>
      </p:sp>
    </p:spTree>
    <p:extLst>
      <p:ext uri="{BB962C8B-B14F-4D97-AF65-F5344CB8AC3E}">
        <p14:creationId xmlns:p14="http://schemas.microsoft.com/office/powerpoint/2010/main" val="314361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0394"/>
            <a:ext cx="8229600" cy="670719"/>
          </a:xfrm>
        </p:spPr>
        <p:txBody>
          <a:bodyPr>
            <a:normAutofit fontScale="90000"/>
          </a:bodyPr>
          <a:lstStyle/>
          <a:p>
            <a:r>
              <a:rPr lang="en-US" b="1" dirty="0">
                <a:solidFill>
                  <a:srgbClr val="800000"/>
                </a:solidFill>
              </a:rPr>
              <a:t>Arithmetic Course: Domain 1</a:t>
            </a:r>
            <a:br>
              <a:rPr lang="en-US" b="1" dirty="0">
                <a:solidFill>
                  <a:srgbClr val="800000"/>
                </a:solidFill>
              </a:rPr>
            </a:br>
            <a:endParaRPr lang="en-US" dirty="0">
              <a:solidFill>
                <a:srgbClr val="800000"/>
              </a:solidFill>
            </a:endParaRPr>
          </a:p>
        </p:txBody>
      </p:sp>
      <p:sp>
        <p:nvSpPr>
          <p:cNvPr id="34820" name="Text Box 7"/>
          <p:cNvSpPr txBox="1">
            <a:spLocks noChangeArrowheads="1"/>
          </p:cNvSpPr>
          <p:nvPr/>
        </p:nvSpPr>
        <p:spPr bwMode="auto">
          <a:xfrm>
            <a:off x="1295400" y="914401"/>
            <a:ext cx="6172200" cy="369332"/>
          </a:xfrm>
          <a:prstGeom prst="rect">
            <a:avLst/>
          </a:prstGeom>
          <a:noFill/>
          <a:ln w="9525">
            <a:noFill/>
            <a:miter lim="800000"/>
            <a:headEnd/>
            <a:tailEnd/>
          </a:ln>
        </p:spPr>
        <p:txBody>
          <a:bodyPr>
            <a:spAutoFit/>
          </a:bodyPr>
          <a:lstStyle/>
          <a:p>
            <a:pPr>
              <a:spcBef>
                <a:spcPct val="50000"/>
              </a:spcBef>
            </a:pPr>
            <a:endParaRPr lang="en-US" dirty="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097756"/>
            <a:ext cx="6815495" cy="515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131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381000" y="152401"/>
            <a:ext cx="7620000" cy="868363"/>
          </a:xfrm>
        </p:spPr>
        <p:txBody>
          <a:bodyPr/>
          <a:lstStyle/>
          <a:p>
            <a:pPr algn="ctr" eaLnBrk="1" fontAlgn="auto" hangingPunct="1">
              <a:spcAft>
                <a:spcPts val="0"/>
              </a:spcAft>
              <a:defRPr/>
            </a:pPr>
            <a:r>
              <a:rPr lang="en-US" sz="4300" b="1" dirty="0">
                <a:solidFill>
                  <a:srgbClr val="800000"/>
                </a:solidFill>
                <a:effectLst>
                  <a:outerShdw blurRad="38100" dist="38100" dir="2700000" algn="tl">
                    <a:srgbClr val="000000">
                      <a:alpha val="43137"/>
                    </a:srgbClr>
                  </a:outerShdw>
                </a:effectLst>
              </a:rPr>
              <a:t>Onsite Support</a:t>
            </a:r>
          </a:p>
        </p:txBody>
      </p:sp>
      <p:sp>
        <p:nvSpPr>
          <p:cNvPr id="36866" name="Rectangle 4"/>
          <p:cNvSpPr>
            <a:spLocks noGrp="1" noChangeArrowheads="1"/>
          </p:cNvSpPr>
          <p:nvPr>
            <p:ph idx="1"/>
          </p:nvPr>
        </p:nvSpPr>
        <p:spPr>
          <a:xfrm>
            <a:off x="381000" y="1219200"/>
            <a:ext cx="7772400" cy="4800600"/>
          </a:xfrm>
        </p:spPr>
        <p:txBody>
          <a:bodyPr>
            <a:normAutofit fontScale="85000" lnSpcReduction="20000"/>
          </a:bodyPr>
          <a:lstStyle/>
          <a:p>
            <a:pPr marL="0" indent="0" eaLnBrk="1" hangingPunct="1">
              <a:buClr>
                <a:schemeClr val="tx1"/>
              </a:buClr>
              <a:buNone/>
            </a:pPr>
            <a:r>
              <a:rPr lang="en-US" sz="3300" b="1" dirty="0" smtClean="0">
                <a:latin typeface="+mj-lt"/>
              </a:rPr>
              <a:t>Every </a:t>
            </a:r>
            <a:r>
              <a:rPr lang="en-US" sz="3300" b="1" dirty="0" smtClean="0">
                <a:solidFill>
                  <a:srgbClr val="800000"/>
                </a:solidFill>
                <a:latin typeface="+mj-lt"/>
              </a:rPr>
              <a:t>JFY</a:t>
            </a:r>
            <a:r>
              <a:rPr lang="en-US" sz="3300" b="1" i="1" dirty="0" smtClean="0">
                <a:solidFill>
                  <a:srgbClr val="800000"/>
                </a:solidFill>
                <a:latin typeface="+mj-lt"/>
              </a:rPr>
              <a:t>Net</a:t>
            </a:r>
            <a:r>
              <a:rPr lang="en-US" sz="3300" b="1" i="1" dirty="0" smtClean="0">
                <a:latin typeface="+mj-lt"/>
              </a:rPr>
              <a:t> </a:t>
            </a:r>
            <a:r>
              <a:rPr lang="en-US" sz="3300" b="1" dirty="0" smtClean="0">
                <a:latin typeface="+mj-lt"/>
              </a:rPr>
              <a:t>site is assigned a Blended Learning Specialist who …</a:t>
            </a:r>
          </a:p>
          <a:p>
            <a:pPr marL="0" indent="0" eaLnBrk="1" hangingPunct="1">
              <a:buClr>
                <a:schemeClr val="tx1"/>
              </a:buClr>
              <a:buNone/>
            </a:pPr>
            <a:endParaRPr lang="en-US" sz="2800" b="1" dirty="0" smtClean="0">
              <a:latin typeface="+mj-lt"/>
            </a:endParaRPr>
          </a:p>
          <a:p>
            <a:pPr lvl="1" eaLnBrk="1" hangingPunct="1">
              <a:buClr>
                <a:srgbClr val="800000"/>
              </a:buClr>
              <a:buFont typeface="Symbol" pitchFamily="18" charset="2"/>
              <a:buChar char="·"/>
            </a:pPr>
            <a:r>
              <a:rPr lang="en-US" dirty="0" smtClean="0">
                <a:latin typeface="+mj-lt"/>
              </a:rPr>
              <a:t>Administers all ACCUPLACER assessments</a:t>
            </a:r>
          </a:p>
          <a:p>
            <a:pPr lvl="1" eaLnBrk="1" hangingPunct="1">
              <a:buClr>
                <a:srgbClr val="800000"/>
              </a:buClr>
              <a:buFont typeface="Symbol" pitchFamily="18" charset="2"/>
              <a:buChar char="·"/>
            </a:pPr>
            <a:r>
              <a:rPr lang="en-US" dirty="0" smtClean="0">
                <a:latin typeface="+mj-lt"/>
              </a:rPr>
              <a:t>Creates all classes online</a:t>
            </a:r>
          </a:p>
          <a:p>
            <a:pPr lvl="1" eaLnBrk="1" hangingPunct="1">
              <a:buClr>
                <a:srgbClr val="800000"/>
              </a:buClr>
              <a:buFont typeface="Symbol" pitchFamily="18" charset="2"/>
              <a:buChar char="·"/>
            </a:pPr>
            <a:r>
              <a:rPr lang="en-US" dirty="0" smtClean="0">
                <a:latin typeface="+mj-lt"/>
              </a:rPr>
              <a:t>Trains staff and orients students to the program. </a:t>
            </a:r>
          </a:p>
          <a:p>
            <a:pPr lvl="1" eaLnBrk="1" hangingPunct="1">
              <a:buClr>
                <a:srgbClr val="800000"/>
              </a:buClr>
              <a:buFont typeface="Symbol" pitchFamily="18" charset="2"/>
              <a:buChar char="·"/>
            </a:pPr>
            <a:r>
              <a:rPr lang="en-US" dirty="0" smtClean="0">
                <a:latin typeface="+mj-lt"/>
              </a:rPr>
              <a:t>Provides ongoing support</a:t>
            </a:r>
            <a:r>
              <a:rPr lang="en-US" dirty="0" smtClean="0">
                <a:solidFill>
                  <a:srgbClr val="C00000"/>
                </a:solidFill>
                <a:latin typeface="+mj-lt"/>
              </a:rPr>
              <a:t> </a:t>
            </a:r>
            <a:r>
              <a:rPr lang="en-US" dirty="0" smtClean="0">
                <a:latin typeface="+mj-lt"/>
              </a:rPr>
              <a:t>and professional development</a:t>
            </a:r>
          </a:p>
          <a:p>
            <a:pPr lvl="1" eaLnBrk="1" hangingPunct="1">
              <a:buClr>
                <a:srgbClr val="800000"/>
              </a:buClr>
              <a:buFont typeface="Symbol" pitchFamily="18" charset="2"/>
              <a:buChar char="·"/>
            </a:pPr>
            <a:r>
              <a:rPr lang="en-US" dirty="0" smtClean="0">
                <a:latin typeface="+mj-lt"/>
              </a:rPr>
              <a:t>Provides oversight</a:t>
            </a:r>
            <a:r>
              <a:rPr lang="en-US" dirty="0" smtClean="0">
                <a:solidFill>
                  <a:srgbClr val="C00000"/>
                </a:solidFill>
                <a:latin typeface="+mj-lt"/>
              </a:rPr>
              <a:t> </a:t>
            </a:r>
            <a:r>
              <a:rPr lang="en-US" dirty="0" smtClean="0">
                <a:latin typeface="+mj-lt"/>
              </a:rPr>
              <a:t>of the online management system, analyzing data, generating reports, and making curriculum adjustments.  </a:t>
            </a:r>
          </a:p>
          <a:p>
            <a:pPr lvl="1" eaLnBrk="1" hangingPunct="1">
              <a:buClr>
                <a:srgbClr val="800000"/>
              </a:buClr>
              <a:buFont typeface="Symbol" pitchFamily="18" charset="2"/>
              <a:buChar char="·"/>
            </a:pPr>
            <a:r>
              <a:rPr lang="en-US" dirty="0" smtClean="0">
                <a:latin typeface="+mj-lt"/>
              </a:rPr>
              <a:t>Provides support and answers questions onsite and via phone/email/</a:t>
            </a:r>
            <a:r>
              <a:rPr lang="en-US" dirty="0" err="1" smtClean="0">
                <a:latin typeface="+mj-lt"/>
              </a:rPr>
              <a:t>webex</a:t>
            </a:r>
            <a:r>
              <a:rPr lang="en-US" dirty="0" smtClean="0">
                <a:latin typeface="+mj-lt"/>
              </a:rPr>
              <a:t>.</a:t>
            </a:r>
          </a:p>
          <a:p>
            <a:pPr eaLnBrk="1" hangingPunct="1">
              <a:buFontTx/>
              <a:buNone/>
            </a:pPr>
            <a:endParaRPr lang="en-US" dirty="0" smtClean="0"/>
          </a:p>
        </p:txBody>
      </p:sp>
      <p:sp>
        <p:nvSpPr>
          <p:cNvPr id="36867" name="Slide Number Placeholder 5"/>
          <p:cNvSpPr>
            <a:spLocks noGrp="1"/>
          </p:cNvSpPr>
          <p:nvPr>
            <p:ph type="sldNum" sz="quarter" idx="10"/>
          </p:nvPr>
        </p:nvSpPr>
        <p:spPr bwMode="auto">
          <a:prstGeom prst="bracketPair">
            <a:avLst>
              <a:gd name="adj" fmla="val 17949"/>
            </a:avLst>
          </a:prstGeom>
          <a:noFill/>
          <a:ln>
            <a:solidFill>
              <a:schemeClr val="accent6"/>
            </a:solidFill>
            <a:round/>
            <a:headEnd/>
            <a:tailEnd/>
          </a:ln>
        </p:spPr>
        <p:txBody>
          <a:bodyPr wrap="square" numCol="1" anchorCtr="0" compatLnSpc="1">
            <a:prstTxWarp prst="textNoShape">
              <a:avLst/>
            </a:prstTxWarp>
          </a:bodyPr>
          <a:lstStyle/>
          <a:p>
            <a:fld id="{6CD575BE-0353-4C8C-99C4-5BEF7E3A7395}" type="slidenum">
              <a:rPr lang="en-US" smtClean="0">
                <a:solidFill>
                  <a:schemeClr val="accent6"/>
                </a:solidFill>
              </a:rPr>
              <a:pPr/>
              <a:t>21</a:t>
            </a:fld>
            <a:endParaRPr lang="en-US" dirty="0" smtClean="0">
              <a:solidFill>
                <a:schemeClr val="accent6"/>
              </a:solidFill>
            </a:endParaRPr>
          </a:p>
        </p:txBody>
      </p:sp>
    </p:spTree>
    <p:extLst>
      <p:ext uri="{BB962C8B-B14F-4D97-AF65-F5344CB8AC3E}">
        <p14:creationId xmlns:p14="http://schemas.microsoft.com/office/powerpoint/2010/main" val="3185409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6757" b="6757"/>
          <a:stretch>
            <a:fillRect/>
          </a:stretch>
        </p:blipFill>
        <p:spPr/>
      </p:pic>
      <p:sp>
        <p:nvSpPr>
          <p:cNvPr id="6" name="TextBox 5"/>
          <p:cNvSpPr txBox="1"/>
          <p:nvPr/>
        </p:nvSpPr>
        <p:spPr>
          <a:xfrm rot="1143977">
            <a:off x="27318" y="4929436"/>
            <a:ext cx="441146" cy="707886"/>
          </a:xfrm>
          <a:prstGeom prst="rect">
            <a:avLst/>
          </a:prstGeom>
          <a:noFill/>
        </p:spPr>
        <p:txBody>
          <a:bodyPr wrap="none" rtlCol="0">
            <a:spAutoFit/>
          </a:bodyPr>
          <a:lstStyle/>
          <a:p>
            <a:r>
              <a:rPr lang="en-US" sz="4000" dirty="0" smtClean="0">
                <a:solidFill>
                  <a:srgbClr val="800000"/>
                </a:solidFill>
                <a:effectLst>
                  <a:outerShdw blurRad="38100" dist="38100" dir="2700000" algn="tl">
                    <a:srgbClr val="000000">
                      <a:alpha val="43137"/>
                    </a:srgbClr>
                  </a:outerShdw>
                </a:effectLst>
                <a:latin typeface="Arial Black" pitchFamily="34" charset="0"/>
              </a:rPr>
              <a:t>“</a:t>
            </a:r>
            <a:endParaRPr lang="en-US" sz="4000" dirty="0">
              <a:solidFill>
                <a:srgbClr val="800000"/>
              </a:solidFill>
              <a:effectLst>
                <a:outerShdw blurRad="38100" dist="38100" dir="2700000" algn="tl">
                  <a:srgbClr val="000000">
                    <a:alpha val="43137"/>
                  </a:srgbClr>
                </a:outerShdw>
              </a:effectLst>
              <a:latin typeface="Arial Black" pitchFamily="34" charset="0"/>
            </a:endParaRPr>
          </a:p>
        </p:txBody>
      </p:sp>
      <p:sp>
        <p:nvSpPr>
          <p:cNvPr id="7" name="Rectangle 6"/>
          <p:cNvSpPr/>
          <p:nvPr/>
        </p:nvSpPr>
        <p:spPr>
          <a:xfrm>
            <a:off x="914400" y="6324600"/>
            <a:ext cx="6248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295261" y="5029200"/>
            <a:ext cx="7772400" cy="612648"/>
          </a:xfrm>
        </p:spPr>
        <p:txBody>
          <a:bodyPr>
            <a:noAutofit/>
          </a:bodyPr>
          <a:lstStyle/>
          <a:p>
            <a:r>
              <a:rPr lang="en-US" sz="2400" dirty="0" smtClean="0">
                <a:latin typeface="+mj-lt"/>
              </a:rPr>
              <a:t>The software is good because I can listen to it and read it at the same time. I felt all the way through that I was getting it. I was making 90s and 100s on the quizzes. That gave me confidence. I felt like I knew what I was doing on the final.”</a:t>
            </a:r>
            <a:endParaRPr lang="en-US" sz="2400" dirty="0">
              <a:latin typeface="+mj-lt"/>
            </a:endParaRPr>
          </a:p>
        </p:txBody>
      </p:sp>
    </p:spTree>
    <p:extLst>
      <p:ext uri="{BB962C8B-B14F-4D97-AF65-F5344CB8AC3E}">
        <p14:creationId xmlns:p14="http://schemas.microsoft.com/office/powerpoint/2010/main" val="1233536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6757" b="6757"/>
          <a:stretch>
            <a:fillRect/>
          </a:stretch>
        </p:blipFill>
        <p:spPr/>
      </p:pic>
      <p:sp>
        <p:nvSpPr>
          <p:cNvPr id="5" name="TextBox 4"/>
          <p:cNvSpPr txBox="1"/>
          <p:nvPr/>
        </p:nvSpPr>
        <p:spPr>
          <a:xfrm rot="1143977">
            <a:off x="168120" y="4858014"/>
            <a:ext cx="441146" cy="707886"/>
          </a:xfrm>
          <a:prstGeom prst="rect">
            <a:avLst/>
          </a:prstGeom>
          <a:noFill/>
        </p:spPr>
        <p:txBody>
          <a:bodyPr wrap="none" rtlCol="0">
            <a:spAutoFit/>
          </a:bodyPr>
          <a:lstStyle/>
          <a:p>
            <a:r>
              <a:rPr lang="en-US" sz="4000" dirty="0" smtClean="0">
                <a:solidFill>
                  <a:srgbClr val="800000"/>
                </a:solidFill>
                <a:effectLst>
                  <a:outerShdw blurRad="38100" dist="38100" dir="2700000" algn="tl">
                    <a:srgbClr val="000000">
                      <a:alpha val="43137"/>
                    </a:srgbClr>
                  </a:outerShdw>
                </a:effectLst>
                <a:latin typeface="Arial Black" pitchFamily="34" charset="0"/>
              </a:rPr>
              <a:t>“</a:t>
            </a:r>
            <a:endParaRPr lang="en-US" sz="4000" dirty="0">
              <a:solidFill>
                <a:srgbClr val="800000"/>
              </a:solidFill>
              <a:effectLst>
                <a:outerShdw blurRad="38100" dist="38100" dir="2700000" algn="tl">
                  <a:srgbClr val="000000">
                    <a:alpha val="43137"/>
                  </a:srgbClr>
                </a:outerShdw>
              </a:effectLst>
              <a:latin typeface="Arial Black" pitchFamily="34" charset="0"/>
            </a:endParaRPr>
          </a:p>
        </p:txBody>
      </p:sp>
      <p:sp>
        <p:nvSpPr>
          <p:cNvPr id="6" name="Rectangle 5"/>
          <p:cNvSpPr/>
          <p:nvPr/>
        </p:nvSpPr>
        <p:spPr>
          <a:xfrm>
            <a:off x="914400" y="6324600"/>
            <a:ext cx="6248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5025614"/>
            <a:ext cx="7772400" cy="1146585"/>
          </a:xfrm>
        </p:spPr>
        <p:txBody>
          <a:bodyPr>
            <a:noAutofit/>
          </a:bodyPr>
          <a:lstStyle/>
          <a:p>
            <a:r>
              <a:rPr lang="en-US" sz="2400" dirty="0" smtClean="0">
                <a:latin typeface="+mj-lt"/>
              </a:rPr>
              <a:t>I’m going to community college to get my basics done and then I want to go to law school. I have the motivation and determination to win cases. A lot of people </a:t>
            </a:r>
            <a:r>
              <a:rPr lang="en-US" sz="2400" dirty="0" smtClean="0"/>
              <a:t>put me down and tell me I can’t do it. I want to prove them wrong</a:t>
            </a:r>
            <a:r>
              <a:rPr lang="en-US" sz="1100" dirty="0" smtClean="0"/>
              <a:t>. </a:t>
            </a:r>
            <a:endParaRPr lang="en-US" sz="1100" dirty="0"/>
          </a:p>
        </p:txBody>
      </p:sp>
    </p:spTree>
    <p:extLst>
      <p:ext uri="{BB962C8B-B14F-4D97-AF65-F5344CB8AC3E}">
        <p14:creationId xmlns:p14="http://schemas.microsoft.com/office/powerpoint/2010/main" val="4018740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071363975"/>
              </p:ext>
            </p:extLst>
          </p:nvPr>
        </p:nvGraphicFramePr>
        <p:xfrm>
          <a:off x="609600" y="1518566"/>
          <a:ext cx="8026400" cy="40005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791201" y="5372100"/>
            <a:ext cx="2235201" cy="830997"/>
          </a:xfrm>
          <a:prstGeom prst="rect">
            <a:avLst/>
          </a:prstGeom>
          <a:solidFill>
            <a:schemeClr val="bg1"/>
          </a:solid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Post-JFY Developmental</a:t>
            </a:r>
          </a:p>
          <a:p>
            <a:pPr algn="ctr"/>
            <a:r>
              <a:rPr lang="en-US" sz="1600" b="1" dirty="0" smtClean="0">
                <a:latin typeface="Times New Roman" panose="02020603050405020304" pitchFamily="18" charset="0"/>
                <a:cs typeface="Times New Roman" panose="02020603050405020304" pitchFamily="18" charset="0"/>
              </a:rPr>
              <a:t>Classes Needed</a:t>
            </a:r>
            <a:endParaRPr lang="en-US" sz="1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117600" y="204282"/>
            <a:ext cx="7518400" cy="1384995"/>
          </a:xfrm>
          <a:prstGeom prst="rect">
            <a:avLst/>
          </a:prstGeom>
        </p:spPr>
        <p:txBody>
          <a:bodyPr wrap="square">
            <a:spAutoFit/>
          </a:bodyPr>
          <a:lstStyle/>
          <a:p>
            <a:pPr lvl="0" algn="ctr" fontAlgn="base">
              <a:spcBef>
                <a:spcPct val="0"/>
              </a:spcBef>
              <a:spcAft>
                <a:spcPct val="0"/>
              </a:spcAft>
            </a:pPr>
            <a:r>
              <a:rPr lang="en-US" sz="2800" b="1" dirty="0">
                <a:latin typeface="Times New Roman" pitchFamily="18" charset="0"/>
                <a:cs typeface="Arial" pitchFamily="34" charset="0"/>
              </a:rPr>
              <a:t>JFY</a:t>
            </a:r>
            <a:r>
              <a:rPr lang="en-US" sz="2800" b="1" i="1" dirty="0">
                <a:latin typeface="Times New Roman" pitchFamily="18" charset="0"/>
                <a:cs typeface="Arial" pitchFamily="34" charset="0"/>
              </a:rPr>
              <a:t>Net</a:t>
            </a:r>
            <a:r>
              <a:rPr lang="en-US" sz="2800" b="1" dirty="0">
                <a:latin typeface="Times New Roman" pitchFamily="18" charset="0"/>
                <a:cs typeface="Arial" pitchFamily="34" charset="0"/>
              </a:rPr>
              <a:t> Accuplacer Prep</a:t>
            </a:r>
          </a:p>
          <a:p>
            <a:pPr lvl="0" algn="ctr" fontAlgn="base">
              <a:spcBef>
                <a:spcPct val="0"/>
              </a:spcBef>
              <a:spcAft>
                <a:spcPct val="0"/>
              </a:spcAft>
            </a:pPr>
            <a:r>
              <a:rPr lang="en-US" sz="2800" b="1" dirty="0" smtClean="0">
                <a:latin typeface="Times New Roman" pitchFamily="18" charset="0"/>
                <a:cs typeface="Arial" pitchFamily="34" charset="0"/>
              </a:rPr>
              <a:t>1,158 Courses Eliminated</a:t>
            </a:r>
          </a:p>
          <a:p>
            <a:pPr lvl="0" algn="ctr" fontAlgn="base">
              <a:spcBef>
                <a:spcPct val="0"/>
              </a:spcBef>
              <a:spcAft>
                <a:spcPct val="0"/>
              </a:spcAft>
            </a:pPr>
            <a:r>
              <a:rPr lang="en-US" sz="2800" b="1" dirty="0" smtClean="0">
                <a:solidFill>
                  <a:srgbClr val="A50021"/>
                </a:solidFill>
                <a:latin typeface="Times New Roman" pitchFamily="18" charset="0"/>
                <a:cs typeface="Arial" pitchFamily="34" charset="0"/>
              </a:rPr>
              <a:t>$634,460 </a:t>
            </a:r>
            <a:r>
              <a:rPr lang="en-US" sz="2800" b="1" dirty="0">
                <a:latin typeface="Times New Roman" pitchFamily="18" charset="0"/>
                <a:cs typeface="Arial" pitchFamily="34" charset="0"/>
              </a:rPr>
              <a:t>Saved </a:t>
            </a:r>
            <a:endParaRPr lang="en-US" sz="4400" dirty="0">
              <a:latin typeface="Arial" pitchFamily="34" charset="0"/>
              <a:cs typeface="Arial" pitchFamily="34" charset="0"/>
            </a:endParaRPr>
          </a:p>
        </p:txBody>
      </p:sp>
      <p:sp>
        <p:nvSpPr>
          <p:cNvPr id="12" name="TextBox 11"/>
          <p:cNvSpPr txBox="1"/>
          <p:nvPr/>
        </p:nvSpPr>
        <p:spPr>
          <a:xfrm>
            <a:off x="2235201" y="1462967"/>
            <a:ext cx="2235201" cy="584775"/>
          </a:xfrm>
          <a:prstGeom prst="rect">
            <a:avLst/>
          </a:prstGeom>
          <a:solidFill>
            <a:schemeClr val="bg1"/>
          </a:solid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Pre-JFY </a:t>
            </a:r>
            <a:r>
              <a:rPr lang="en-US" sz="1600" b="1" dirty="0" err="1" smtClean="0">
                <a:latin typeface="Times New Roman" panose="02020603050405020304" pitchFamily="18" charset="0"/>
                <a:cs typeface="Times New Roman" panose="02020603050405020304" pitchFamily="18" charset="0"/>
              </a:rPr>
              <a:t>DevEd</a:t>
            </a:r>
            <a:r>
              <a:rPr lang="en-US" sz="1600" b="1" dirty="0" smtClean="0">
                <a:latin typeface="Times New Roman" panose="02020603050405020304" pitchFamily="18" charset="0"/>
                <a:cs typeface="Times New Roman" panose="02020603050405020304" pitchFamily="18" charset="0"/>
              </a:rPr>
              <a:t> </a:t>
            </a:r>
          </a:p>
          <a:p>
            <a:pPr algn="ctr"/>
            <a:r>
              <a:rPr lang="en-US" sz="1600" b="1" dirty="0" smtClean="0">
                <a:latin typeface="Times New Roman" panose="02020603050405020304" pitchFamily="18" charset="0"/>
                <a:cs typeface="Times New Roman" panose="02020603050405020304" pitchFamily="18" charset="0"/>
              </a:rPr>
              <a:t>Classes</a:t>
            </a:r>
            <a:endParaRPr lang="en-US" sz="16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60" y="5995348"/>
            <a:ext cx="2802640" cy="701283"/>
          </a:xfrm>
          <a:prstGeom prst="rect">
            <a:avLst/>
          </a:prstGeom>
        </p:spPr>
      </p:pic>
      <p:sp>
        <p:nvSpPr>
          <p:cNvPr id="2" name="TextBox 1"/>
          <p:cNvSpPr txBox="1"/>
          <p:nvPr/>
        </p:nvSpPr>
        <p:spPr>
          <a:xfrm>
            <a:off x="7018281" y="6411226"/>
            <a:ext cx="1173719" cy="276999"/>
          </a:xfrm>
          <a:prstGeom prst="rect">
            <a:avLst/>
          </a:prstGeom>
          <a:noFill/>
        </p:spPr>
        <p:txBody>
          <a:bodyPr wrap="none" rtlCol="0">
            <a:spAutoFit/>
          </a:bodyPr>
          <a:lstStyle/>
          <a:p>
            <a:r>
              <a:rPr lang="en-US" sz="1200" dirty="0" smtClean="0">
                <a:solidFill>
                  <a:schemeClr val="bg1">
                    <a:lumMod val="50000"/>
                  </a:schemeClr>
                </a:solidFill>
                <a:latin typeface="Times New Roman" panose="02020603050405020304" pitchFamily="18" charset="0"/>
                <a:cs typeface="Times New Roman" panose="02020603050405020304" pitchFamily="18" charset="0"/>
              </a:rPr>
              <a:t>Updated 3/2014</a:t>
            </a:r>
            <a:endParaRPr 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140838" y="2086215"/>
            <a:ext cx="1351652" cy="1138773"/>
          </a:xfrm>
          <a:prstGeom prst="rect">
            <a:avLst/>
          </a:prstGeom>
          <a:noFill/>
        </p:spPr>
        <p:txBody>
          <a:bodyPr wrap="none" rtlCol="0">
            <a:spAutoFit/>
          </a:bodyPr>
          <a:lstStyle/>
          <a:p>
            <a:pPr algn="ctr"/>
            <a:r>
              <a:rPr lang="en-US" sz="3200" b="1" dirty="0" smtClean="0">
                <a:solidFill>
                  <a:schemeClr val="bg1"/>
                </a:solidFill>
                <a:latin typeface="Arial" pitchFamily="34" charset="0"/>
                <a:cs typeface="Arial" pitchFamily="34" charset="0"/>
              </a:rPr>
              <a:t>1,158</a:t>
            </a:r>
            <a:endParaRPr lang="en-US" sz="3200" b="1" dirty="0">
              <a:solidFill>
                <a:schemeClr val="bg1"/>
              </a:solidFill>
              <a:latin typeface="Arial" pitchFamily="34" charset="0"/>
              <a:cs typeface="Arial" pitchFamily="34" charset="0"/>
            </a:endParaRPr>
          </a:p>
          <a:p>
            <a:pPr algn="ctr"/>
            <a:r>
              <a:rPr lang="en-US" b="1" dirty="0">
                <a:solidFill>
                  <a:schemeClr val="bg1"/>
                </a:solidFill>
                <a:latin typeface="Arial" pitchFamily="34" charset="0"/>
                <a:cs typeface="Arial" pitchFamily="34" charset="0"/>
              </a:rPr>
              <a:t>Classes</a:t>
            </a:r>
          </a:p>
          <a:p>
            <a:pPr algn="ctr"/>
            <a:r>
              <a:rPr lang="en-US" b="1" dirty="0" smtClean="0">
                <a:solidFill>
                  <a:schemeClr val="bg1"/>
                </a:solidFill>
                <a:latin typeface="Arial" pitchFamily="34" charset="0"/>
                <a:cs typeface="Arial" pitchFamily="34" charset="0"/>
              </a:rPr>
              <a:t>Eliminated</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93844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77962"/>
          </a:xfrm>
        </p:spPr>
        <p:txBody>
          <a:bodyPr/>
          <a:lstStyle/>
          <a:p>
            <a:pPr algn="r"/>
            <a:r>
              <a:rPr lang="en-US" sz="2800" b="1" dirty="0">
                <a:solidFill>
                  <a:srgbClr val="C00000"/>
                </a:solidFill>
              </a:rPr>
              <a:t>Brighton High School </a:t>
            </a:r>
            <a:r>
              <a:rPr lang="en-US" sz="2800" b="1" dirty="0"/>
              <a:t/>
            </a:r>
            <a:br>
              <a:rPr lang="en-US" sz="2800" b="1" dirty="0"/>
            </a:br>
            <a:r>
              <a:rPr lang="en-US" sz="2800" b="1" dirty="0"/>
              <a:t>ACCUPLACER Readiness Program Summary</a:t>
            </a:r>
            <a:br>
              <a:rPr lang="en-US" sz="2800" b="1" dirty="0"/>
            </a:br>
            <a:r>
              <a:rPr lang="en-US" sz="2800" b="1" dirty="0"/>
              <a:t>SY 2012 - </a:t>
            </a:r>
            <a:r>
              <a:rPr lang="en-US" sz="2800" b="1" dirty="0" smtClean="0"/>
              <a:t>2013</a:t>
            </a:r>
            <a:endParaRPr lang="en-US" sz="4800" dirty="0"/>
          </a:p>
        </p:txBody>
      </p:sp>
      <p:sp>
        <p:nvSpPr>
          <p:cNvPr id="3" name="Slide Number Placeholder 2"/>
          <p:cNvSpPr>
            <a:spLocks noGrp="1"/>
          </p:cNvSpPr>
          <p:nvPr>
            <p:ph type="sldNum" sz="quarter" idx="10"/>
          </p:nvPr>
        </p:nvSpPr>
        <p:spPr/>
        <p:txBody>
          <a:bodyPr/>
          <a:lstStyle/>
          <a:p>
            <a:pPr>
              <a:defRPr/>
            </a:pPr>
            <a:fld id="{55FED0D0-4785-4EA6-A33B-6F86DFF7EAD9}" type="slidenum">
              <a:rPr lang="en-US" smtClean="0"/>
              <a:pPr>
                <a:defRPr/>
              </a:pPr>
              <a:t>25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82547275"/>
              </p:ext>
            </p:extLst>
          </p:nvPr>
        </p:nvGraphicFramePr>
        <p:xfrm>
          <a:off x="280219" y="2438400"/>
          <a:ext cx="8512179" cy="1980944"/>
        </p:xfrm>
        <a:graphic>
          <a:graphicData uri="http://schemas.openxmlformats.org/drawingml/2006/table">
            <a:tbl>
              <a:tblPr/>
              <a:tblGrid>
                <a:gridCol w="1072095"/>
                <a:gridCol w="620007"/>
                <a:gridCol w="620007"/>
                <a:gridCol w="620007"/>
                <a:gridCol w="620007"/>
                <a:gridCol w="620007"/>
                <a:gridCol w="620007"/>
                <a:gridCol w="620007"/>
                <a:gridCol w="620007"/>
                <a:gridCol w="620007"/>
                <a:gridCol w="620007"/>
                <a:gridCol w="620007"/>
                <a:gridCol w="620007"/>
              </a:tblGrid>
              <a:tr h="910584">
                <a:tc>
                  <a:txBody>
                    <a:bodyPr/>
                    <a:lstStyle/>
                    <a:p>
                      <a:pPr algn="ctr" fontAlgn="ctr"/>
                      <a:r>
                        <a:rPr lang="en-US" sz="1800" b="1" i="0" u="none" strike="noStrike" dirty="0">
                          <a:effectLst/>
                          <a:latin typeface="Calibri"/>
                        </a:rPr>
                        <a:t>Subject</a:t>
                      </a:r>
                    </a:p>
                  </a:txBody>
                  <a:tcPr marL="8672" marR="8672"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a:effectLst/>
                          <a:latin typeface="Calibri"/>
                        </a:rPr>
                        <a:t># of students pre- tested</a:t>
                      </a:r>
                    </a:p>
                  </a:txBody>
                  <a:tcPr marL="8672" marR="8672"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a:effectLst/>
                          <a:latin typeface="Calibri"/>
                        </a:rPr>
                        <a:t>Initial # of remedial Classes needed (all students)</a:t>
                      </a:r>
                    </a:p>
                  </a:txBody>
                  <a:tcPr marL="8672" marR="8672"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a:effectLst/>
                          <a:latin typeface="Calibri"/>
                        </a:rPr>
                        <a:t># of students instruc- ted</a:t>
                      </a:r>
                      <a:r>
                        <a:rPr lang="en-US" sz="1050" b="1" i="0" u="none" strike="noStrike" baseline="30000">
                          <a:effectLst/>
                          <a:latin typeface="Calibri"/>
                        </a:rPr>
                        <a:t>1</a:t>
                      </a:r>
                      <a:endParaRPr lang="en-US" sz="1050" b="1" i="0" u="none" strike="noStrike">
                        <a:effectLst/>
                        <a:latin typeface="Calibri"/>
                      </a:endParaRPr>
                    </a:p>
                  </a:txBody>
                  <a:tcPr marL="8672" marR="8672"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a:effectLst/>
                          <a:latin typeface="Calibri"/>
                        </a:rPr>
                        <a:t># of  students post-tested</a:t>
                      </a:r>
                      <a:r>
                        <a:rPr lang="en-US" sz="1050" b="1" i="0" u="none" strike="noStrike" baseline="30000">
                          <a:effectLst/>
                          <a:latin typeface="Calibri"/>
                        </a:rPr>
                        <a:t>1</a:t>
                      </a:r>
                      <a:r>
                        <a:rPr lang="en-US" sz="1050" b="1" i="0" u="none" strike="noStrike">
                          <a:effectLst/>
                          <a:latin typeface="Calibri"/>
                        </a:rPr>
                        <a:t> </a:t>
                      </a:r>
                    </a:p>
                  </a:txBody>
                  <a:tcPr marL="8672" marR="8672"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a:effectLst/>
                          <a:latin typeface="Calibri"/>
                        </a:rPr>
                        <a:t>Initial # of remedial Classes needed</a:t>
                      </a:r>
                      <a:r>
                        <a:rPr lang="en-US" sz="1050" b="1" i="0" u="none" strike="noStrike" baseline="30000">
                          <a:effectLst/>
                          <a:latin typeface="Calibri"/>
                        </a:rPr>
                        <a:t>2 </a:t>
                      </a:r>
                      <a:r>
                        <a:rPr lang="en-US" sz="1050" b="1" i="0" u="none" strike="noStrike">
                          <a:effectLst/>
                          <a:latin typeface="Calibri"/>
                        </a:rPr>
                        <a:t>(active students)</a:t>
                      </a:r>
                    </a:p>
                  </a:txBody>
                  <a:tcPr marL="8672" marR="8672"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a:effectLst/>
                          <a:latin typeface="Calibri"/>
                        </a:rPr>
                        <a:t>Final # of remedial Classes needed</a:t>
                      </a:r>
                      <a:r>
                        <a:rPr lang="en-US" sz="1050" b="1" i="0" u="none" strike="noStrike" baseline="30000">
                          <a:effectLst/>
                          <a:latin typeface="Calibri"/>
                        </a:rPr>
                        <a:t>2</a:t>
                      </a:r>
                      <a:r>
                        <a:rPr lang="en-US" sz="1050" b="1" i="0" u="none" strike="noStrike">
                          <a:effectLst/>
                          <a:latin typeface="Calibri"/>
                        </a:rPr>
                        <a:t> (active students)</a:t>
                      </a:r>
                    </a:p>
                  </a:txBody>
                  <a:tcPr marL="8672" marR="8672"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a:effectLst/>
                          <a:latin typeface="Calibri"/>
                        </a:rPr>
                        <a:t># of students improved</a:t>
                      </a:r>
                      <a:r>
                        <a:rPr lang="en-US" sz="1050" b="1" i="0" u="none" strike="noStrike" baseline="30000">
                          <a:effectLst/>
                          <a:latin typeface="Calibri"/>
                        </a:rPr>
                        <a:t>2</a:t>
                      </a:r>
                      <a:endParaRPr lang="en-US" sz="1050" b="1" i="0" u="none" strike="noStrike">
                        <a:effectLst/>
                        <a:latin typeface="Calibri"/>
                      </a:endParaRPr>
                    </a:p>
                  </a:txBody>
                  <a:tcPr marL="8672" marR="8672"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a:effectLst/>
                          <a:latin typeface="Calibri"/>
                        </a:rPr>
                        <a:t>% of students improved</a:t>
                      </a:r>
                      <a:r>
                        <a:rPr lang="en-US" sz="1050" b="1" i="0" u="none" strike="noStrike" baseline="30000">
                          <a:effectLst/>
                          <a:latin typeface="Calibri"/>
                        </a:rPr>
                        <a:t>2</a:t>
                      </a:r>
                      <a:endParaRPr lang="en-US" sz="1050" b="1" i="0" u="none" strike="noStrike">
                        <a:effectLst/>
                        <a:latin typeface="Calibri"/>
                      </a:endParaRPr>
                    </a:p>
                  </a:txBody>
                  <a:tcPr marL="8672" marR="8672"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a:effectLst/>
                          <a:latin typeface="Calibri"/>
                        </a:rPr>
                        <a:t>Average points improved</a:t>
                      </a:r>
                      <a:r>
                        <a:rPr lang="en-US" sz="1050" b="1" i="0" u="none" strike="noStrike" baseline="30000">
                          <a:effectLst/>
                          <a:latin typeface="Calibri"/>
                        </a:rPr>
                        <a:t>2</a:t>
                      </a:r>
                      <a:endParaRPr lang="en-US" sz="1050" b="1" i="0" u="none" strike="noStrike">
                        <a:effectLst/>
                        <a:latin typeface="Calibri"/>
                      </a:endParaRPr>
                    </a:p>
                  </a:txBody>
                  <a:tcPr marL="8672" marR="8672"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a:effectLst/>
                          <a:latin typeface="Calibri"/>
                        </a:rPr>
                        <a:t>Remedial Classes elimin- ated</a:t>
                      </a:r>
                      <a:r>
                        <a:rPr lang="en-US" sz="1050" b="1" i="0" u="none" strike="noStrike" baseline="30000">
                          <a:effectLst/>
                          <a:latin typeface="Calibri"/>
                        </a:rPr>
                        <a:t>2</a:t>
                      </a:r>
                      <a:endParaRPr lang="en-US" sz="1050" b="1" i="0" u="none" strike="noStrike">
                        <a:effectLst/>
                        <a:latin typeface="Calibri"/>
                      </a:endParaRPr>
                    </a:p>
                  </a:txBody>
                  <a:tcPr marL="8672" marR="8672"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a:effectLst/>
                          <a:latin typeface="Calibri"/>
                        </a:rPr>
                        <a:t>% of remedial Classes elimin- ated</a:t>
                      </a:r>
                      <a:r>
                        <a:rPr lang="en-US" sz="1050" b="1" i="0" u="none" strike="noStrike" baseline="30000">
                          <a:effectLst/>
                          <a:latin typeface="Calibri"/>
                        </a:rPr>
                        <a:t>2</a:t>
                      </a:r>
                      <a:endParaRPr lang="en-US" sz="1050" b="1" i="0" u="none" strike="noStrike">
                        <a:effectLst/>
                        <a:latin typeface="Calibri"/>
                      </a:endParaRPr>
                    </a:p>
                  </a:txBody>
                  <a:tcPr marL="8672" marR="8672"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a:effectLst/>
                          <a:latin typeface="Calibri"/>
                        </a:rPr>
                        <a:t>Tuition saved</a:t>
                      </a:r>
                      <a:r>
                        <a:rPr lang="en-US" sz="1050" b="1" i="0" u="none" strike="noStrike" baseline="30000">
                          <a:effectLst/>
                          <a:latin typeface="Calibri"/>
                        </a:rPr>
                        <a:t>3</a:t>
                      </a:r>
                      <a:endParaRPr lang="en-US" sz="1050" b="1" i="0" u="none" strike="noStrike">
                        <a:effectLst/>
                        <a:latin typeface="Calibri"/>
                      </a:endParaRPr>
                    </a:p>
                  </a:txBody>
                  <a:tcPr marL="8672" marR="8672"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7428">
                <a:tc>
                  <a:txBody>
                    <a:bodyPr/>
                    <a:lstStyle/>
                    <a:p>
                      <a:pPr algn="l" fontAlgn="b"/>
                      <a:r>
                        <a:rPr lang="en-US" sz="1050" b="0" i="0" u="none" strike="noStrike">
                          <a:effectLst/>
                          <a:latin typeface="Arial"/>
                        </a:rPr>
                        <a:t>Arithmetic</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169</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73</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050" b="0" i="0" u="none" strike="noStrike">
                          <a:effectLst/>
                          <a:latin typeface="Arial"/>
                        </a:rPr>
                        <a:t>108</a:t>
                      </a:r>
                    </a:p>
                  </a:txBody>
                  <a:tcPr marL="8672" marR="8672" marT="8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142</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58</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22</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103</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73%</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25</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36</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62%</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$20,304</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7428">
                <a:tc>
                  <a:txBody>
                    <a:bodyPr/>
                    <a:lstStyle/>
                    <a:p>
                      <a:pPr algn="l" fontAlgn="b"/>
                      <a:r>
                        <a:rPr lang="en-US" sz="1050" b="0" i="0" u="none" strike="noStrike">
                          <a:effectLst/>
                          <a:latin typeface="Arial"/>
                        </a:rPr>
                        <a:t>Elem.Alg</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145</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212</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fontAlgn="b"/>
                      <a:r>
                        <a:rPr lang="en-US" sz="1050" b="0" i="0" u="none" strike="noStrike">
                          <a:effectLst/>
                          <a:latin typeface="Arial"/>
                        </a:rPr>
                        <a:t>173</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187</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96</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125</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72%</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29</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91</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49%</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$51,324</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7428">
                <a:tc>
                  <a:txBody>
                    <a:bodyPr/>
                    <a:lstStyle/>
                    <a:p>
                      <a:pPr algn="l" fontAlgn="b"/>
                      <a:r>
                        <a:rPr lang="en-US" sz="1050" b="0" i="0" u="none" strike="noStrike" dirty="0">
                          <a:effectLst/>
                          <a:latin typeface="Arial"/>
                        </a:rPr>
                        <a:t>Reading</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61</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73</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32</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38</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31</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16</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21</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55%</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23</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15</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48%</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effectLst/>
                          <a:latin typeface="Arial"/>
                        </a:rPr>
                        <a:t>$8,460</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7428">
                <a:tc>
                  <a:txBody>
                    <a:bodyPr/>
                    <a:lstStyle/>
                    <a:p>
                      <a:pPr algn="l" fontAlgn="b"/>
                      <a:r>
                        <a:rPr lang="en-US" sz="1050" b="1" i="0" u="none" strike="noStrike">
                          <a:effectLst/>
                          <a:latin typeface="Arial"/>
                        </a:rPr>
                        <a:t>Total tests</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375</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358</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140</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353</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276</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134</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249</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71%</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27</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dirty="0">
                          <a:effectLst/>
                          <a:latin typeface="Arial"/>
                        </a:rPr>
                        <a:t>142</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dirty="0">
                          <a:effectLst/>
                          <a:latin typeface="Arial"/>
                        </a:rPr>
                        <a:t>51%</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dirty="0">
                          <a:effectLst/>
                          <a:latin typeface="Arial"/>
                        </a:rPr>
                        <a:t>$80,088</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47428">
                <a:tc>
                  <a:txBody>
                    <a:bodyPr/>
                    <a:lstStyle/>
                    <a:p>
                      <a:pPr algn="l" fontAlgn="b"/>
                      <a:r>
                        <a:rPr lang="en-US" sz="1050" b="1" i="0" u="none" strike="noStrike">
                          <a:effectLst/>
                          <a:latin typeface="Arial"/>
                        </a:rPr>
                        <a:t>Total # students</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198</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202</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192</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7428">
                <a:tc>
                  <a:txBody>
                    <a:bodyPr/>
                    <a:lstStyle/>
                    <a:p>
                      <a:pPr algn="l" fontAlgn="b"/>
                      <a:r>
                        <a:rPr lang="en-US" sz="1050" b="1" i="0" u="none" strike="noStrike" dirty="0">
                          <a:effectLst/>
                          <a:latin typeface="Arial"/>
                        </a:rPr>
                        <a:t>(unduplicated)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dirty="0">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1" i="0" u="none" strike="noStrike" dirty="0">
                          <a:effectLst/>
                          <a:latin typeface="Arial"/>
                        </a:rPr>
                        <a:t> </a:t>
                      </a:r>
                    </a:p>
                  </a:txBody>
                  <a:tcPr marL="8672" marR="8672" marT="8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Rectangle 6"/>
          <p:cNvSpPr/>
          <p:nvPr/>
        </p:nvSpPr>
        <p:spPr>
          <a:xfrm>
            <a:off x="285135" y="1524000"/>
            <a:ext cx="4572000" cy="830997"/>
          </a:xfrm>
          <a:prstGeom prst="rect">
            <a:avLst/>
          </a:prstGeom>
        </p:spPr>
        <p:txBody>
          <a:bodyPr>
            <a:spAutoFit/>
          </a:bodyPr>
          <a:lstStyle/>
          <a:p>
            <a:r>
              <a:rPr lang="en-US" sz="1600" b="1" dirty="0">
                <a:solidFill>
                  <a:srgbClr val="C00000"/>
                </a:solidFill>
              </a:rPr>
              <a:t>Accuplacer Prep</a:t>
            </a:r>
          </a:p>
          <a:p>
            <a:r>
              <a:rPr lang="en-US" sz="1600" b="1" dirty="0">
                <a:solidFill>
                  <a:srgbClr val="C00000"/>
                </a:solidFill>
              </a:rPr>
              <a:t>Brighton High School Boot Camp</a:t>
            </a:r>
          </a:p>
          <a:p>
            <a:r>
              <a:rPr lang="en-US" sz="1600" b="1" dirty="0">
                <a:solidFill>
                  <a:srgbClr val="C00000"/>
                </a:solidFill>
              </a:rPr>
              <a:t>May-June 2013</a:t>
            </a:r>
          </a:p>
        </p:txBody>
      </p:sp>
      <p:sp>
        <p:nvSpPr>
          <p:cNvPr id="8" name="Rectangle 7"/>
          <p:cNvSpPr/>
          <p:nvPr/>
        </p:nvSpPr>
        <p:spPr>
          <a:xfrm>
            <a:off x="309716" y="4724400"/>
            <a:ext cx="6014884" cy="646331"/>
          </a:xfrm>
          <a:prstGeom prst="rect">
            <a:avLst/>
          </a:prstGeom>
        </p:spPr>
        <p:txBody>
          <a:bodyPr wrap="square">
            <a:spAutoFit/>
          </a:bodyPr>
          <a:lstStyle/>
          <a:p>
            <a:r>
              <a:rPr lang="en-US" sz="1200" baseline="30000" dirty="0"/>
              <a:t>1</a:t>
            </a:r>
            <a:r>
              <a:rPr lang="en-US" sz="1200" dirty="0"/>
              <a:t> Not all students followed through with instruction or post tests</a:t>
            </a:r>
          </a:p>
          <a:p>
            <a:r>
              <a:rPr lang="en-US" sz="1200" baseline="30000" dirty="0"/>
              <a:t>2</a:t>
            </a:r>
            <a:r>
              <a:rPr lang="en-US" sz="1200" dirty="0"/>
              <a:t> Post-tested students only</a:t>
            </a:r>
          </a:p>
          <a:p>
            <a:r>
              <a:rPr lang="en-US" sz="1200" baseline="30000" dirty="0"/>
              <a:t>3</a:t>
            </a:r>
            <a:r>
              <a:rPr lang="en-US" sz="1200" dirty="0"/>
              <a:t> Bunker Hill Community College Course Cost: $564</a:t>
            </a:r>
          </a:p>
        </p:txBody>
      </p:sp>
    </p:spTree>
    <p:extLst>
      <p:ext uri="{BB962C8B-B14F-4D97-AF65-F5344CB8AC3E}">
        <p14:creationId xmlns:p14="http://schemas.microsoft.com/office/powerpoint/2010/main" val="365604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2163762"/>
          </a:xfrm>
        </p:spPr>
        <p:txBody>
          <a:bodyPr/>
          <a:lstStyle/>
          <a:p>
            <a:pPr algn="r"/>
            <a:r>
              <a:rPr lang="en-US" sz="2800" b="1" dirty="0" smtClean="0">
                <a:solidFill>
                  <a:srgbClr val="C00000"/>
                </a:solidFill>
              </a:rPr>
              <a:t>JFY</a:t>
            </a:r>
            <a:r>
              <a:rPr lang="en-US" sz="2800" b="1" i="1" dirty="0" smtClean="0">
                <a:solidFill>
                  <a:srgbClr val="C00000"/>
                </a:solidFill>
              </a:rPr>
              <a:t>Net </a:t>
            </a:r>
            <a:r>
              <a:rPr lang="en-US" sz="2800" b="1" dirty="0" smtClean="0">
                <a:solidFill>
                  <a:srgbClr val="C00000"/>
                </a:solidFill>
              </a:rPr>
              <a:t>Accuplacer </a:t>
            </a:r>
            <a:r>
              <a:rPr lang="en-US" sz="2800" b="1" dirty="0">
                <a:solidFill>
                  <a:srgbClr val="C00000"/>
                </a:solidFill>
              </a:rPr>
              <a:t>Prep</a:t>
            </a:r>
            <a:br>
              <a:rPr lang="en-US" sz="2800" b="1" dirty="0">
                <a:solidFill>
                  <a:srgbClr val="C00000"/>
                </a:solidFill>
              </a:rPr>
            </a:br>
            <a:r>
              <a:rPr lang="en-US" sz="2800" b="1" dirty="0"/>
              <a:t>Cambridge Rindge &amp; Latin School</a:t>
            </a:r>
            <a:br>
              <a:rPr lang="en-US" sz="2800" b="1" dirty="0"/>
            </a:br>
            <a:r>
              <a:rPr lang="en-US" sz="2800" b="1" dirty="0"/>
              <a:t>Accuplacer Boot Camp </a:t>
            </a:r>
            <a:br>
              <a:rPr lang="en-US" sz="2800" b="1" dirty="0"/>
            </a:br>
            <a:r>
              <a:rPr lang="en-US" sz="2800" b="1" dirty="0"/>
              <a:t>June, </a:t>
            </a:r>
            <a:r>
              <a:rPr lang="en-US" sz="2800" b="1" dirty="0" smtClean="0"/>
              <a:t>2013</a:t>
            </a:r>
            <a:endParaRPr lang="en-US" dirty="0"/>
          </a:p>
        </p:txBody>
      </p:sp>
      <p:sp>
        <p:nvSpPr>
          <p:cNvPr id="3" name="Slide Number Placeholder 2"/>
          <p:cNvSpPr>
            <a:spLocks noGrp="1"/>
          </p:cNvSpPr>
          <p:nvPr>
            <p:ph type="sldNum" sz="quarter" idx="10"/>
          </p:nvPr>
        </p:nvSpPr>
        <p:spPr/>
        <p:txBody>
          <a:bodyPr/>
          <a:lstStyle/>
          <a:p>
            <a:pPr>
              <a:defRPr/>
            </a:pPr>
            <a:fld id="{55FED0D0-4785-4EA6-A33B-6F86DFF7EAD9}" type="slidenum">
              <a:rPr lang="en-US" smtClean="0"/>
              <a:pPr>
                <a:defRPr/>
              </a:pPr>
              <a:t>26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817945770"/>
              </p:ext>
            </p:extLst>
          </p:nvPr>
        </p:nvGraphicFramePr>
        <p:xfrm>
          <a:off x="152400" y="2743200"/>
          <a:ext cx="8534409" cy="2054104"/>
        </p:xfrm>
        <a:graphic>
          <a:graphicData uri="http://schemas.openxmlformats.org/drawingml/2006/table">
            <a:tbl>
              <a:tblPr/>
              <a:tblGrid>
                <a:gridCol w="656493"/>
                <a:gridCol w="656493"/>
                <a:gridCol w="656493"/>
                <a:gridCol w="656493"/>
                <a:gridCol w="656493"/>
                <a:gridCol w="656493"/>
                <a:gridCol w="656493"/>
                <a:gridCol w="656493"/>
                <a:gridCol w="656493"/>
                <a:gridCol w="656493"/>
                <a:gridCol w="656493"/>
                <a:gridCol w="656493"/>
                <a:gridCol w="656493"/>
              </a:tblGrid>
              <a:tr h="970817">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Subject</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 of students pre- tested</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Initial # of remedial Classes needed (all students)</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 of students instruc- ted</a:t>
                      </a:r>
                      <a:r>
                        <a:rPr lang="en-US" sz="1000" b="1" i="0" u="none" strike="noStrike" baseline="30000">
                          <a:solidFill>
                            <a:srgbClr val="000000"/>
                          </a:solidFill>
                          <a:effectLst/>
                          <a:latin typeface="Arial" panose="020B0604020202020204" pitchFamily="34" charset="0"/>
                          <a:cs typeface="Arial" panose="020B0604020202020204" pitchFamily="34" charset="0"/>
                        </a:rPr>
                        <a:t>1</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 of students post-tested</a:t>
                      </a:r>
                      <a:r>
                        <a:rPr lang="en-US" sz="1000" b="1" i="0" u="none" strike="noStrike" baseline="30000">
                          <a:solidFill>
                            <a:srgbClr val="000000"/>
                          </a:solidFill>
                          <a:effectLst/>
                          <a:latin typeface="Arial" panose="020B0604020202020204" pitchFamily="34" charset="0"/>
                          <a:cs typeface="Arial" panose="020B0604020202020204" pitchFamily="34" charset="0"/>
                        </a:rPr>
                        <a:t>1</a:t>
                      </a:r>
                      <a:r>
                        <a:rPr lang="en-US" sz="1000" b="1" i="0" u="none" strike="noStrike">
                          <a:solidFill>
                            <a:srgbClr val="000000"/>
                          </a:solidFill>
                          <a:effectLst/>
                          <a:latin typeface="Arial" panose="020B0604020202020204" pitchFamily="34" charset="0"/>
                          <a:cs typeface="Arial" panose="020B0604020202020204" pitchFamily="34" charset="0"/>
                        </a:rPr>
                        <a:t> </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50" b="1" i="0" u="none" strike="noStrike">
                          <a:solidFill>
                            <a:srgbClr val="000000"/>
                          </a:solidFill>
                          <a:effectLst/>
                          <a:latin typeface="Arial" panose="020B0604020202020204" pitchFamily="34" charset="0"/>
                          <a:cs typeface="Arial" panose="020B0604020202020204" pitchFamily="34" charset="0"/>
                        </a:rPr>
                        <a:t>Initial # of remedial Classes needed</a:t>
                      </a:r>
                      <a:r>
                        <a:rPr lang="en-US" sz="950" b="1" i="0" u="none" strike="noStrike" baseline="30000">
                          <a:solidFill>
                            <a:srgbClr val="000000"/>
                          </a:solidFill>
                          <a:effectLst/>
                          <a:latin typeface="Arial" panose="020B0604020202020204" pitchFamily="34" charset="0"/>
                          <a:cs typeface="Arial" panose="020B0604020202020204" pitchFamily="34" charset="0"/>
                        </a:rPr>
                        <a:t>2 </a:t>
                      </a:r>
                      <a:r>
                        <a:rPr lang="en-US" sz="950" b="1" i="0" u="none" strike="noStrike">
                          <a:solidFill>
                            <a:srgbClr val="000000"/>
                          </a:solidFill>
                          <a:effectLst/>
                          <a:latin typeface="Arial" panose="020B0604020202020204" pitchFamily="34" charset="0"/>
                          <a:cs typeface="Arial" panose="020B0604020202020204" pitchFamily="34" charset="0"/>
                        </a:rPr>
                        <a:t>(active students)</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50" b="1" i="0" u="none" strike="noStrike">
                          <a:solidFill>
                            <a:srgbClr val="000000"/>
                          </a:solidFill>
                          <a:effectLst/>
                          <a:latin typeface="Arial" panose="020B0604020202020204" pitchFamily="34" charset="0"/>
                          <a:cs typeface="Arial" panose="020B0604020202020204" pitchFamily="34" charset="0"/>
                        </a:rPr>
                        <a:t>Final # of remedial Classes needed</a:t>
                      </a:r>
                      <a:r>
                        <a:rPr lang="en-US" sz="950" b="1" i="0" u="none" strike="noStrike" baseline="30000">
                          <a:solidFill>
                            <a:srgbClr val="000000"/>
                          </a:solidFill>
                          <a:effectLst/>
                          <a:latin typeface="Arial" panose="020B0604020202020204" pitchFamily="34" charset="0"/>
                          <a:cs typeface="Arial" panose="020B0604020202020204" pitchFamily="34" charset="0"/>
                        </a:rPr>
                        <a:t>2</a:t>
                      </a:r>
                      <a:r>
                        <a:rPr lang="en-US" sz="950" b="1" i="0" u="none" strike="noStrike">
                          <a:solidFill>
                            <a:srgbClr val="000000"/>
                          </a:solidFill>
                          <a:effectLst/>
                          <a:latin typeface="Arial" panose="020B0604020202020204" pitchFamily="34" charset="0"/>
                          <a:cs typeface="Arial" panose="020B0604020202020204" pitchFamily="34" charset="0"/>
                        </a:rPr>
                        <a:t> (active students)</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50" b="1" i="0" u="none" strike="noStrike">
                          <a:solidFill>
                            <a:srgbClr val="000000"/>
                          </a:solidFill>
                          <a:effectLst/>
                          <a:latin typeface="Arial" panose="020B0604020202020204" pitchFamily="34" charset="0"/>
                          <a:cs typeface="Arial" panose="020B0604020202020204" pitchFamily="34" charset="0"/>
                        </a:rPr>
                        <a:t># number of students improved</a:t>
                      </a:r>
                      <a:r>
                        <a:rPr lang="en-US" sz="950" b="1" i="0" u="none" strike="noStrike" baseline="30000">
                          <a:solidFill>
                            <a:srgbClr val="000000"/>
                          </a:solidFill>
                          <a:effectLst/>
                          <a:latin typeface="Arial" panose="020B0604020202020204" pitchFamily="34" charset="0"/>
                          <a:cs typeface="Arial" panose="020B0604020202020204" pitchFamily="34" charset="0"/>
                        </a:rPr>
                        <a:t>2</a:t>
                      </a:r>
                      <a:endParaRPr lang="en-US" sz="950" b="1" i="0" u="none" strike="noStrike">
                        <a:solidFill>
                          <a:srgbClr val="000000"/>
                        </a:solidFill>
                        <a:effectLst/>
                        <a:latin typeface="Arial" panose="020B0604020202020204" pitchFamily="34" charset="0"/>
                        <a:cs typeface="Arial" panose="020B0604020202020204" pitchFamily="34" charset="0"/>
                      </a:endParaRP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50" b="1" i="0" u="none" strike="noStrike">
                          <a:solidFill>
                            <a:srgbClr val="000000"/>
                          </a:solidFill>
                          <a:effectLst/>
                          <a:latin typeface="Arial" panose="020B0604020202020204" pitchFamily="34" charset="0"/>
                          <a:cs typeface="Arial" panose="020B0604020202020204" pitchFamily="34" charset="0"/>
                        </a:rPr>
                        <a:t>% of students improved</a:t>
                      </a:r>
                      <a:r>
                        <a:rPr lang="en-US" sz="950" b="1" i="0" u="none" strike="noStrike" baseline="30000">
                          <a:solidFill>
                            <a:srgbClr val="000000"/>
                          </a:solidFill>
                          <a:effectLst/>
                          <a:latin typeface="Arial" panose="020B0604020202020204" pitchFamily="34" charset="0"/>
                          <a:cs typeface="Arial" panose="020B0604020202020204" pitchFamily="34" charset="0"/>
                        </a:rPr>
                        <a:t>2</a:t>
                      </a:r>
                      <a:endParaRPr lang="en-US" sz="950" b="1" i="0" u="none" strike="noStrike">
                        <a:solidFill>
                          <a:srgbClr val="000000"/>
                        </a:solidFill>
                        <a:effectLst/>
                        <a:latin typeface="Arial" panose="020B0604020202020204" pitchFamily="34" charset="0"/>
                        <a:cs typeface="Arial" panose="020B0604020202020204" pitchFamily="34" charset="0"/>
                      </a:endParaRP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50" b="1" i="0" u="none" strike="noStrike" dirty="0">
                          <a:solidFill>
                            <a:srgbClr val="000000"/>
                          </a:solidFill>
                          <a:effectLst/>
                          <a:latin typeface="Arial" panose="020B0604020202020204" pitchFamily="34" charset="0"/>
                          <a:cs typeface="Arial" panose="020B0604020202020204" pitchFamily="34" charset="0"/>
                        </a:rPr>
                        <a:t>Average points improved</a:t>
                      </a:r>
                      <a:r>
                        <a:rPr lang="en-US" sz="950" b="1" i="0" u="none" strike="noStrike" baseline="30000" dirty="0">
                          <a:solidFill>
                            <a:srgbClr val="000000"/>
                          </a:solidFill>
                          <a:effectLst/>
                          <a:latin typeface="Arial" panose="020B0604020202020204" pitchFamily="34" charset="0"/>
                          <a:cs typeface="Arial" panose="020B0604020202020204" pitchFamily="34" charset="0"/>
                        </a:rPr>
                        <a:t>2</a:t>
                      </a:r>
                      <a:endParaRPr lang="en-US" sz="950" b="1" i="0" u="none" strike="noStrike" dirty="0">
                        <a:solidFill>
                          <a:srgbClr val="000000"/>
                        </a:solidFill>
                        <a:effectLst/>
                        <a:latin typeface="Arial" panose="020B0604020202020204" pitchFamily="34" charset="0"/>
                        <a:cs typeface="Arial" panose="020B0604020202020204" pitchFamily="34" charset="0"/>
                      </a:endParaRP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Remedial Classes elimin- ated</a:t>
                      </a:r>
                      <a:r>
                        <a:rPr lang="en-US" sz="1000" b="1" i="0" u="none" strike="noStrike" baseline="30000">
                          <a:solidFill>
                            <a:srgbClr val="000000"/>
                          </a:solidFill>
                          <a:effectLst/>
                          <a:latin typeface="Arial" panose="020B0604020202020204" pitchFamily="34" charset="0"/>
                          <a:cs typeface="Arial" panose="020B0604020202020204" pitchFamily="34" charset="0"/>
                        </a:rPr>
                        <a:t>2</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 of remedial Classes elimin- ated</a:t>
                      </a:r>
                      <a:r>
                        <a:rPr lang="en-US" sz="1000" b="1" i="0" u="none" strike="noStrike" baseline="30000">
                          <a:solidFill>
                            <a:srgbClr val="000000"/>
                          </a:solidFill>
                          <a:effectLst/>
                          <a:latin typeface="Arial" panose="020B0604020202020204" pitchFamily="34" charset="0"/>
                          <a:cs typeface="Arial" panose="020B0604020202020204" pitchFamily="34" charset="0"/>
                        </a:rPr>
                        <a:t>2</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Tuition saved</a:t>
                      </a:r>
                      <a:r>
                        <a:rPr lang="en-US" sz="1000" b="1" i="0" u="none" strike="noStrike" baseline="30000">
                          <a:solidFill>
                            <a:srgbClr val="000000"/>
                          </a:solidFill>
                          <a:effectLst/>
                          <a:latin typeface="Arial" panose="020B0604020202020204" pitchFamily="34" charset="0"/>
                          <a:cs typeface="Arial" panose="020B0604020202020204" pitchFamily="34" charset="0"/>
                        </a:rPr>
                        <a:t>2</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332">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Reading</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17</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22</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9</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19</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12</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80%</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20</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11</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68%</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$6,050 </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332">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Writing</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16</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0</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14</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88%</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26</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100%</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$550 </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332">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Arithmetic</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21</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10</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23</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12</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5</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0</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11</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92%</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21</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5</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100%</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$2,750 </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332">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Elem.Alg</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21</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24</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23</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19</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19</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5</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19</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100%</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27</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14</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74%</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$7,700 </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332">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Total Tests</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65</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59</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59</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62</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44</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11</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56</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90%</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24</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31</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70%</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$17,050 </a:t>
                      </a:r>
                    </a:p>
                  </a:txBody>
                  <a:tcPr marL="9159" marR="9159" marT="9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038440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848600" cy="1143000"/>
          </a:xfrm>
        </p:spPr>
        <p:txBody>
          <a:bodyPr/>
          <a:lstStyle/>
          <a:p>
            <a:pPr algn="r"/>
            <a:r>
              <a:rPr lang="en-US" sz="3200" b="1" dirty="0" smtClean="0">
                <a:solidFill>
                  <a:srgbClr val="C00000"/>
                </a:solidFill>
              </a:rPr>
              <a:t>Credit Score</a:t>
            </a:r>
            <a:r>
              <a:rPr lang="en-US" sz="3200" b="1" dirty="0" smtClean="0"/>
              <a:t/>
            </a:r>
            <a:br>
              <a:rPr lang="en-US" sz="3200" b="1" dirty="0" smtClean="0"/>
            </a:br>
            <a:r>
              <a:rPr lang="en-US" sz="2400" b="1" dirty="0" smtClean="0"/>
              <a:t>LHS, MCC team up to give local grads jump on college</a:t>
            </a:r>
            <a:endParaRPr lang="en-US" sz="2400" b="1" dirty="0"/>
          </a:p>
        </p:txBody>
      </p:sp>
      <p:sp>
        <p:nvSpPr>
          <p:cNvPr id="3" name="Slide Number Placeholder 2"/>
          <p:cNvSpPr>
            <a:spLocks noGrp="1"/>
          </p:cNvSpPr>
          <p:nvPr>
            <p:ph type="sldNum" sz="quarter" idx="10"/>
          </p:nvPr>
        </p:nvSpPr>
        <p:spPr/>
        <p:txBody>
          <a:bodyPr/>
          <a:lstStyle/>
          <a:p>
            <a:pPr>
              <a:defRPr/>
            </a:pPr>
            <a:fld id="{55FED0D0-4785-4EA6-A33B-6F86DFF7EAD9}" type="slidenum">
              <a:rPr lang="en-US" smtClean="0"/>
              <a:pPr>
                <a:defRPr/>
              </a:pPr>
              <a:t>27</a:t>
            </a:fld>
            <a:endParaRPr 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934"/>
          <a:stretch/>
        </p:blipFill>
        <p:spPr bwMode="auto">
          <a:xfrm rot="16200000">
            <a:off x="1677228" y="244980"/>
            <a:ext cx="5221734" cy="701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119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5FED0D0-4785-4EA6-A33B-6F86DFF7EAD9}" type="slidenum">
              <a:rPr lang="en-US" smtClean="0"/>
              <a:pPr>
                <a:defRPr/>
              </a:pPr>
              <a:t>28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43105710"/>
              </p:ext>
            </p:extLst>
          </p:nvPr>
        </p:nvGraphicFramePr>
        <p:xfrm>
          <a:off x="228600" y="1513903"/>
          <a:ext cx="8664576" cy="1256919"/>
        </p:xfrm>
        <a:graphic>
          <a:graphicData uri="http://schemas.openxmlformats.org/drawingml/2006/table">
            <a:tbl>
              <a:tblPr firstRow="1" firstCol="1" bandRow="1"/>
              <a:tblGrid>
                <a:gridCol w="674626"/>
                <a:gridCol w="734593"/>
                <a:gridCol w="699612"/>
                <a:gridCol w="587175"/>
                <a:gridCol w="950099"/>
                <a:gridCol w="950099"/>
                <a:gridCol w="724598"/>
                <a:gridCol w="674626"/>
                <a:gridCol w="669004"/>
                <a:gridCol w="725224"/>
                <a:gridCol w="725224"/>
                <a:gridCol w="549696"/>
              </a:tblGrid>
              <a:tr h="909720">
                <a:tc>
                  <a:txBody>
                    <a:bodyPr/>
                    <a:lstStyle/>
                    <a:p>
                      <a:pPr marL="0" marR="0" algn="ctr">
                        <a:lnSpc>
                          <a:spcPct val="115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 </a:t>
                      </a:r>
                      <a:r>
                        <a:rPr lang="en-US" sz="1050" b="1" dirty="0" smtClean="0">
                          <a:effectLst/>
                          <a:latin typeface="Arial" panose="020B0604020202020204" pitchFamily="34" charset="0"/>
                          <a:ea typeface="Calibri"/>
                          <a:cs typeface="Arial" panose="020B0604020202020204" pitchFamily="34" charset="0"/>
                        </a:rPr>
                        <a:t> </a:t>
                      </a:r>
                      <a:r>
                        <a:rPr lang="en-US" sz="1050" b="1" dirty="0">
                          <a:effectLst/>
                          <a:latin typeface="Arial" panose="020B0604020202020204" pitchFamily="34" charset="0"/>
                          <a:ea typeface="Calibri"/>
                          <a:cs typeface="Arial" panose="020B0604020202020204" pitchFamily="34" charset="0"/>
                        </a:rPr>
                        <a:t>students pre-tested</a:t>
                      </a:r>
                      <a:endParaRPr lang="en-US" sz="110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Initial # </a:t>
                      </a:r>
                      <a:r>
                        <a:rPr lang="en-US" sz="1050" b="1" dirty="0" smtClean="0">
                          <a:effectLst/>
                          <a:latin typeface="Arial" panose="020B0604020202020204" pitchFamily="34" charset="0"/>
                          <a:ea typeface="Calibri"/>
                          <a:cs typeface="Arial" panose="020B0604020202020204" pitchFamily="34" charset="0"/>
                        </a:rPr>
                        <a:t> </a:t>
                      </a:r>
                      <a:r>
                        <a:rPr lang="en-US" sz="1050" b="1" dirty="0">
                          <a:effectLst/>
                          <a:latin typeface="Arial" panose="020B0604020202020204" pitchFamily="34" charset="0"/>
                          <a:ea typeface="Calibri"/>
                          <a:cs typeface="Arial" panose="020B0604020202020204" pitchFamily="34" charset="0"/>
                        </a:rPr>
                        <a:t>remedial classes needed  </a:t>
                      </a:r>
                      <a:r>
                        <a:rPr lang="en-US" sz="1050" b="1" dirty="0" smtClean="0">
                          <a:effectLst/>
                          <a:latin typeface="Arial" panose="020B0604020202020204" pitchFamily="34" charset="0"/>
                          <a:ea typeface="Calibri"/>
                          <a:cs typeface="Arial" panose="020B0604020202020204" pitchFamily="34" charset="0"/>
                        </a:rPr>
                        <a:t> (all </a:t>
                      </a:r>
                      <a:r>
                        <a:rPr lang="en-US" sz="1050" b="1" dirty="0">
                          <a:effectLst/>
                          <a:latin typeface="Arial" panose="020B0604020202020204" pitchFamily="34" charset="0"/>
                          <a:ea typeface="Calibri"/>
                          <a:cs typeface="Arial" panose="020B0604020202020204" pitchFamily="34" charset="0"/>
                        </a:rPr>
                        <a:t>students)</a:t>
                      </a:r>
                      <a:endParaRPr lang="en-US" sz="110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 </a:t>
                      </a:r>
                      <a:r>
                        <a:rPr lang="en-US" sz="1050" b="1" dirty="0" smtClean="0">
                          <a:effectLst/>
                          <a:latin typeface="Arial" panose="020B0604020202020204" pitchFamily="34" charset="0"/>
                          <a:ea typeface="Calibri"/>
                          <a:cs typeface="Arial" panose="020B0604020202020204" pitchFamily="34" charset="0"/>
                        </a:rPr>
                        <a:t> students</a:t>
                      </a:r>
                      <a:r>
                        <a:rPr lang="en-US" sz="1050" b="1" baseline="0" dirty="0" smtClean="0">
                          <a:effectLst/>
                          <a:latin typeface="Arial" panose="020B0604020202020204" pitchFamily="34" charset="0"/>
                          <a:ea typeface="Calibri"/>
                          <a:cs typeface="Arial" panose="020B0604020202020204" pitchFamily="34" charset="0"/>
                        </a:rPr>
                        <a:t> </a:t>
                      </a:r>
                      <a:r>
                        <a:rPr lang="en-US" sz="850" b="1" dirty="0" smtClean="0">
                          <a:effectLst/>
                          <a:latin typeface="Arial" panose="020B0604020202020204" pitchFamily="34" charset="0"/>
                          <a:ea typeface="Calibri"/>
                          <a:cs typeface="Arial" panose="020B0604020202020204" pitchFamily="34" charset="0"/>
                        </a:rPr>
                        <a:t>instructed</a:t>
                      </a:r>
                      <a:r>
                        <a:rPr lang="en-US" sz="850" b="1" baseline="30000" dirty="0" smtClean="0">
                          <a:effectLst/>
                          <a:latin typeface="Arial" panose="020B0604020202020204" pitchFamily="34" charset="0"/>
                          <a:ea typeface="Calibri"/>
                          <a:cs typeface="Arial" panose="020B0604020202020204" pitchFamily="34" charset="0"/>
                        </a:rPr>
                        <a:t>1</a:t>
                      </a:r>
                      <a:endParaRPr lang="en-US" sz="85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 </a:t>
                      </a:r>
                      <a:r>
                        <a:rPr lang="en-US" sz="1050" b="1" dirty="0" smtClean="0">
                          <a:effectLst/>
                          <a:latin typeface="Arial" panose="020B0604020202020204" pitchFamily="34" charset="0"/>
                          <a:ea typeface="Calibri"/>
                          <a:cs typeface="Arial" panose="020B0604020202020204" pitchFamily="34" charset="0"/>
                        </a:rPr>
                        <a:t> </a:t>
                      </a:r>
                      <a:r>
                        <a:rPr lang="en-US" sz="850" b="1" dirty="0" smtClean="0">
                          <a:effectLst/>
                          <a:latin typeface="Arial" panose="020B0604020202020204" pitchFamily="34" charset="0"/>
                          <a:ea typeface="Calibri"/>
                          <a:cs typeface="Arial" panose="020B0604020202020204" pitchFamily="34" charset="0"/>
                        </a:rPr>
                        <a:t>students</a:t>
                      </a:r>
                      <a:r>
                        <a:rPr lang="en-US" sz="800" b="1" dirty="0" smtClean="0">
                          <a:effectLst/>
                          <a:latin typeface="Arial" panose="020B0604020202020204" pitchFamily="34" charset="0"/>
                          <a:ea typeface="Calibri"/>
                          <a:cs typeface="Arial" panose="020B0604020202020204" pitchFamily="34" charset="0"/>
                        </a:rPr>
                        <a:t> </a:t>
                      </a:r>
                      <a:r>
                        <a:rPr lang="en-US" sz="1050" b="1" dirty="0">
                          <a:effectLst/>
                          <a:latin typeface="Arial" panose="020B0604020202020204" pitchFamily="34" charset="0"/>
                          <a:ea typeface="Calibri"/>
                          <a:cs typeface="Arial" panose="020B0604020202020204" pitchFamily="34" charset="0"/>
                        </a:rPr>
                        <a:t>post-tested</a:t>
                      </a:r>
                      <a:r>
                        <a:rPr lang="en-US" sz="1050" b="1" baseline="30000" dirty="0">
                          <a:effectLst/>
                          <a:latin typeface="Arial" panose="020B0604020202020204" pitchFamily="34" charset="0"/>
                          <a:ea typeface="Calibri"/>
                          <a:cs typeface="Arial" panose="020B0604020202020204" pitchFamily="34" charset="0"/>
                        </a:rPr>
                        <a:t>1</a:t>
                      </a:r>
                      <a:r>
                        <a:rPr lang="en-US" sz="1050" b="1" dirty="0">
                          <a:effectLst/>
                          <a:latin typeface="Arial" panose="020B0604020202020204" pitchFamily="34" charset="0"/>
                          <a:ea typeface="Calibri"/>
                          <a:cs typeface="Arial" panose="020B0604020202020204" pitchFamily="34" charset="0"/>
                        </a:rPr>
                        <a:t> </a:t>
                      </a:r>
                      <a:endParaRPr lang="en-US" sz="110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Initial # </a:t>
                      </a:r>
                      <a:r>
                        <a:rPr lang="en-US" sz="1050" b="1" dirty="0" smtClean="0">
                          <a:effectLst/>
                          <a:latin typeface="Arial" panose="020B0604020202020204" pitchFamily="34" charset="0"/>
                          <a:ea typeface="Calibri"/>
                          <a:cs typeface="Arial" panose="020B0604020202020204" pitchFamily="34" charset="0"/>
                        </a:rPr>
                        <a:t> </a:t>
                      </a:r>
                      <a:r>
                        <a:rPr lang="en-US" sz="1050" b="1" dirty="0">
                          <a:effectLst/>
                          <a:latin typeface="Arial" panose="020B0604020202020204" pitchFamily="34" charset="0"/>
                          <a:ea typeface="Calibri"/>
                          <a:cs typeface="Arial" panose="020B0604020202020204" pitchFamily="34" charset="0"/>
                        </a:rPr>
                        <a:t>remedial classes needed</a:t>
                      </a:r>
                      <a:r>
                        <a:rPr lang="en-US" sz="1050" b="1" baseline="30000" dirty="0">
                          <a:effectLst/>
                          <a:latin typeface="Arial" panose="020B0604020202020204" pitchFamily="34" charset="0"/>
                          <a:ea typeface="Calibri"/>
                          <a:cs typeface="Arial" panose="020B0604020202020204" pitchFamily="34" charset="0"/>
                        </a:rPr>
                        <a:t>2 </a:t>
                      </a:r>
                      <a:endParaRPr lang="en-US" sz="1100" dirty="0">
                        <a:effectLst/>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 (active students)</a:t>
                      </a:r>
                      <a:endParaRPr lang="en-US" sz="110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Final # </a:t>
                      </a:r>
                      <a:r>
                        <a:rPr lang="en-US" sz="1050" b="1" dirty="0" smtClean="0">
                          <a:effectLst/>
                          <a:latin typeface="Arial" panose="020B0604020202020204" pitchFamily="34" charset="0"/>
                          <a:ea typeface="Calibri"/>
                          <a:cs typeface="Arial" panose="020B0604020202020204" pitchFamily="34" charset="0"/>
                        </a:rPr>
                        <a:t> </a:t>
                      </a:r>
                      <a:r>
                        <a:rPr lang="en-US" sz="1050" b="1" dirty="0">
                          <a:effectLst/>
                          <a:latin typeface="Arial" panose="020B0604020202020204" pitchFamily="34" charset="0"/>
                          <a:ea typeface="Calibri"/>
                          <a:cs typeface="Arial" panose="020B0604020202020204" pitchFamily="34" charset="0"/>
                        </a:rPr>
                        <a:t>remedial classes needed</a:t>
                      </a:r>
                      <a:r>
                        <a:rPr lang="en-US" sz="1050" b="1" baseline="30000" dirty="0">
                          <a:effectLst/>
                          <a:latin typeface="Arial" panose="020B0604020202020204" pitchFamily="34" charset="0"/>
                          <a:ea typeface="Calibri"/>
                          <a:cs typeface="Arial" panose="020B0604020202020204" pitchFamily="34" charset="0"/>
                        </a:rPr>
                        <a:t>2 </a:t>
                      </a:r>
                      <a:r>
                        <a:rPr lang="en-US" sz="1050" b="1" dirty="0">
                          <a:effectLst/>
                          <a:latin typeface="Arial" panose="020B0604020202020204" pitchFamily="34" charset="0"/>
                          <a:ea typeface="Calibri"/>
                          <a:cs typeface="Arial" panose="020B0604020202020204" pitchFamily="34" charset="0"/>
                        </a:rPr>
                        <a:t> </a:t>
                      </a:r>
                      <a:endParaRPr lang="en-US" sz="1100" dirty="0">
                        <a:effectLst/>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(active students)</a:t>
                      </a:r>
                      <a:endParaRPr lang="en-US" sz="110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 </a:t>
                      </a:r>
                      <a:r>
                        <a:rPr lang="en-US" sz="1050" b="1" dirty="0" smtClean="0">
                          <a:effectLst/>
                          <a:latin typeface="Arial" panose="020B0604020202020204" pitchFamily="34" charset="0"/>
                          <a:ea typeface="Calibri"/>
                          <a:cs typeface="Arial" panose="020B0604020202020204" pitchFamily="34" charset="0"/>
                        </a:rPr>
                        <a:t>students </a:t>
                      </a:r>
                      <a:r>
                        <a:rPr lang="en-US" sz="900" b="1" dirty="0">
                          <a:effectLst/>
                          <a:latin typeface="Arial" panose="020B0604020202020204" pitchFamily="34" charset="0"/>
                          <a:ea typeface="Calibri"/>
                          <a:cs typeface="Arial" panose="020B0604020202020204" pitchFamily="34" charset="0"/>
                        </a:rPr>
                        <a:t>improved</a:t>
                      </a:r>
                      <a:r>
                        <a:rPr lang="en-US" sz="900" b="1" baseline="30000" dirty="0">
                          <a:effectLst/>
                          <a:latin typeface="Arial" panose="020B0604020202020204" pitchFamily="34" charset="0"/>
                          <a:ea typeface="Calibri"/>
                          <a:cs typeface="Arial" panose="020B0604020202020204" pitchFamily="34" charset="0"/>
                        </a:rPr>
                        <a:t>2</a:t>
                      </a:r>
                      <a:endParaRPr lang="en-US" sz="90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 </a:t>
                      </a:r>
                      <a:r>
                        <a:rPr lang="en-US" sz="1050" b="1" dirty="0" smtClean="0">
                          <a:effectLst/>
                          <a:latin typeface="Arial" panose="020B0604020202020204" pitchFamily="34" charset="0"/>
                          <a:ea typeface="Calibri"/>
                          <a:cs typeface="Arial" panose="020B0604020202020204" pitchFamily="34" charset="0"/>
                        </a:rPr>
                        <a:t> </a:t>
                      </a:r>
                      <a:r>
                        <a:rPr lang="en-US" sz="1050" b="1" dirty="0">
                          <a:effectLst/>
                          <a:latin typeface="Arial" panose="020B0604020202020204" pitchFamily="34" charset="0"/>
                          <a:ea typeface="Calibri"/>
                          <a:cs typeface="Arial" panose="020B0604020202020204" pitchFamily="34" charset="0"/>
                        </a:rPr>
                        <a:t>students </a:t>
                      </a:r>
                      <a:r>
                        <a:rPr lang="en-US" sz="850" b="1" dirty="0">
                          <a:effectLst/>
                          <a:latin typeface="Arial" panose="020B0604020202020204" pitchFamily="34" charset="0"/>
                          <a:ea typeface="Calibri"/>
                          <a:cs typeface="Arial" panose="020B0604020202020204" pitchFamily="34" charset="0"/>
                        </a:rPr>
                        <a:t>improved</a:t>
                      </a:r>
                      <a:r>
                        <a:rPr lang="en-US" sz="850" b="1" baseline="30000" dirty="0">
                          <a:effectLst/>
                          <a:latin typeface="Arial" panose="020B0604020202020204" pitchFamily="34" charset="0"/>
                          <a:ea typeface="Calibri"/>
                          <a:cs typeface="Arial" panose="020B0604020202020204" pitchFamily="34" charset="0"/>
                        </a:rPr>
                        <a:t>2</a:t>
                      </a:r>
                      <a:endParaRPr lang="en-US" sz="85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b="1" dirty="0" err="1" smtClean="0">
                          <a:effectLst/>
                          <a:latin typeface="Arial" panose="020B0604020202020204" pitchFamily="34" charset="0"/>
                          <a:ea typeface="Calibri"/>
                          <a:cs typeface="Arial" panose="020B0604020202020204" pitchFamily="34" charset="0"/>
                        </a:rPr>
                        <a:t>Avg</a:t>
                      </a:r>
                      <a:r>
                        <a:rPr lang="en-US" sz="1050" b="1" dirty="0" smtClean="0">
                          <a:effectLst/>
                          <a:latin typeface="Arial" panose="020B0604020202020204" pitchFamily="34" charset="0"/>
                          <a:ea typeface="Calibri"/>
                          <a:cs typeface="Arial" panose="020B0604020202020204" pitchFamily="34" charset="0"/>
                        </a:rPr>
                        <a:t> points </a:t>
                      </a:r>
                      <a:r>
                        <a:rPr lang="en-US" sz="850" b="1" dirty="0">
                          <a:effectLst/>
                          <a:latin typeface="Arial" panose="020B0604020202020204" pitchFamily="34" charset="0"/>
                          <a:ea typeface="Calibri"/>
                          <a:cs typeface="Arial" panose="020B0604020202020204" pitchFamily="34" charset="0"/>
                        </a:rPr>
                        <a:t>improved</a:t>
                      </a:r>
                      <a:r>
                        <a:rPr lang="en-US" sz="850" b="1" baseline="30000" dirty="0">
                          <a:effectLst/>
                          <a:latin typeface="Arial" panose="020B0604020202020204" pitchFamily="34" charset="0"/>
                          <a:ea typeface="Calibri"/>
                          <a:cs typeface="Arial" panose="020B0604020202020204" pitchFamily="34" charset="0"/>
                        </a:rPr>
                        <a:t>2</a:t>
                      </a:r>
                      <a:endParaRPr lang="en-US" sz="85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Remedial classes </a:t>
                      </a:r>
                      <a:r>
                        <a:rPr lang="en-US" sz="850" b="1" dirty="0">
                          <a:effectLst/>
                          <a:latin typeface="Arial" panose="020B0604020202020204" pitchFamily="34" charset="0"/>
                          <a:ea typeface="Calibri"/>
                          <a:cs typeface="Arial" panose="020B0604020202020204" pitchFamily="34" charset="0"/>
                        </a:rPr>
                        <a:t>eliminated</a:t>
                      </a:r>
                      <a:r>
                        <a:rPr lang="en-US" sz="850" b="1" baseline="30000" dirty="0">
                          <a:effectLst/>
                          <a:latin typeface="Arial" panose="020B0604020202020204" pitchFamily="34" charset="0"/>
                          <a:ea typeface="Calibri"/>
                          <a:cs typeface="Arial" panose="020B0604020202020204" pitchFamily="34" charset="0"/>
                        </a:rPr>
                        <a:t>2</a:t>
                      </a:r>
                      <a:endParaRPr lang="en-US" sz="85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 </a:t>
                      </a:r>
                      <a:r>
                        <a:rPr lang="en-US" sz="1050" b="1" dirty="0" smtClean="0">
                          <a:effectLst/>
                          <a:latin typeface="Arial" panose="020B0604020202020204" pitchFamily="34" charset="0"/>
                          <a:ea typeface="Calibri"/>
                          <a:cs typeface="Arial" panose="020B0604020202020204" pitchFamily="34" charset="0"/>
                        </a:rPr>
                        <a:t> </a:t>
                      </a:r>
                      <a:r>
                        <a:rPr lang="en-US" sz="1050" b="1" dirty="0">
                          <a:effectLst/>
                          <a:latin typeface="Arial" panose="020B0604020202020204" pitchFamily="34" charset="0"/>
                          <a:ea typeface="Calibri"/>
                          <a:cs typeface="Arial" panose="020B0604020202020204" pitchFamily="34" charset="0"/>
                        </a:rPr>
                        <a:t>remedial classes </a:t>
                      </a:r>
                      <a:r>
                        <a:rPr lang="en-US" sz="850" b="1" dirty="0">
                          <a:effectLst/>
                          <a:latin typeface="Arial" panose="020B0604020202020204" pitchFamily="34" charset="0"/>
                          <a:ea typeface="Calibri"/>
                          <a:cs typeface="Arial" panose="020B0604020202020204" pitchFamily="34" charset="0"/>
                        </a:rPr>
                        <a:t>eliminated</a:t>
                      </a:r>
                      <a:r>
                        <a:rPr lang="en-US" sz="850" b="1" baseline="30000" dirty="0">
                          <a:effectLst/>
                          <a:latin typeface="Arial" panose="020B0604020202020204" pitchFamily="34" charset="0"/>
                          <a:ea typeface="Calibri"/>
                          <a:cs typeface="Arial" panose="020B0604020202020204" pitchFamily="34" charset="0"/>
                        </a:rPr>
                        <a:t>2</a:t>
                      </a:r>
                      <a:endParaRPr lang="en-US" sz="85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Calibri"/>
                          <a:cs typeface="Arial" panose="020B0604020202020204" pitchFamily="34" charset="0"/>
                        </a:rPr>
                        <a:t>Tuition</a:t>
                      </a:r>
                      <a:r>
                        <a:rPr lang="en-US" sz="900" b="1" dirty="0">
                          <a:effectLst/>
                          <a:latin typeface="Arial" panose="020B0604020202020204" pitchFamily="34" charset="0"/>
                          <a:ea typeface="Calibri"/>
                          <a:cs typeface="Arial" panose="020B0604020202020204" pitchFamily="34" charset="0"/>
                        </a:rPr>
                        <a:t> </a:t>
                      </a:r>
                      <a:r>
                        <a:rPr lang="en-US" sz="1050" b="1" dirty="0">
                          <a:effectLst/>
                          <a:latin typeface="Arial" panose="020B0604020202020204" pitchFamily="34" charset="0"/>
                          <a:ea typeface="Calibri"/>
                          <a:cs typeface="Arial" panose="020B0604020202020204" pitchFamily="34" charset="0"/>
                        </a:rPr>
                        <a:t>saved</a:t>
                      </a:r>
                      <a:r>
                        <a:rPr lang="en-US" sz="1050" b="1" baseline="30000" dirty="0">
                          <a:effectLst/>
                          <a:latin typeface="Arial" panose="020B0604020202020204" pitchFamily="34" charset="0"/>
                          <a:ea typeface="Calibri"/>
                          <a:cs typeface="Arial" panose="020B0604020202020204" pitchFamily="34" charset="0"/>
                        </a:rPr>
                        <a:t>3</a:t>
                      </a:r>
                      <a:endParaRPr lang="en-US" sz="110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1620">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Calibri"/>
                          <a:cs typeface="Arial" panose="020B0604020202020204" pitchFamily="34" charset="0"/>
                        </a:rPr>
                        <a:t>36</a:t>
                      </a:r>
                      <a:endParaRPr lang="en-US" sz="110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effectLst/>
                          <a:latin typeface="Arial" panose="020B0604020202020204" pitchFamily="34" charset="0"/>
                          <a:ea typeface="Calibri"/>
                          <a:cs typeface="Arial" panose="020B0604020202020204" pitchFamily="34" charset="0"/>
                        </a:rPr>
                        <a:t>61</a:t>
                      </a:r>
                      <a:endParaRPr lang="en-US" sz="110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effectLst/>
                          <a:latin typeface="Arial" panose="020B0604020202020204" pitchFamily="34" charset="0"/>
                          <a:ea typeface="Calibri"/>
                          <a:cs typeface="Arial" panose="020B0604020202020204" pitchFamily="34" charset="0"/>
                        </a:rPr>
                        <a:t>35</a:t>
                      </a:r>
                      <a:endParaRPr lang="en-US" sz="110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Calibri"/>
                          <a:cs typeface="Arial" panose="020B0604020202020204" pitchFamily="34" charset="0"/>
                        </a:rPr>
                        <a:t>32</a:t>
                      </a:r>
                      <a:endParaRPr lang="en-US" sz="110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effectLst/>
                          <a:latin typeface="Arial" panose="020B0604020202020204" pitchFamily="34" charset="0"/>
                          <a:ea typeface="Calibri"/>
                          <a:cs typeface="Arial" panose="020B0604020202020204" pitchFamily="34" charset="0"/>
                        </a:rPr>
                        <a:t>56</a:t>
                      </a:r>
                      <a:endParaRPr lang="en-US" sz="110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effectLst/>
                          <a:latin typeface="Arial" panose="020B0604020202020204" pitchFamily="34" charset="0"/>
                          <a:ea typeface="Calibri"/>
                          <a:cs typeface="Arial" panose="020B0604020202020204" pitchFamily="34" charset="0"/>
                        </a:rPr>
                        <a:t>38</a:t>
                      </a:r>
                      <a:endParaRPr lang="en-US" sz="110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Calibri"/>
                          <a:cs typeface="Arial" panose="020B0604020202020204" pitchFamily="34" charset="0"/>
                        </a:rPr>
                        <a:t>25</a:t>
                      </a:r>
                      <a:endParaRPr lang="en-US" sz="110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solidFill>
                            <a:srgbClr val="000000"/>
                          </a:solidFill>
                          <a:effectLst/>
                          <a:latin typeface="Arial" panose="020B0604020202020204" pitchFamily="34" charset="0"/>
                          <a:ea typeface="Calibri"/>
                          <a:cs typeface="Arial" panose="020B0604020202020204" pitchFamily="34" charset="0"/>
                        </a:rPr>
                        <a:t>78%</a:t>
                      </a:r>
                      <a:endParaRPr lang="en-US" sz="110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solidFill>
                            <a:srgbClr val="000000"/>
                          </a:solidFill>
                          <a:effectLst/>
                          <a:latin typeface="Arial" panose="020B0604020202020204" pitchFamily="34" charset="0"/>
                          <a:ea typeface="Calibri"/>
                          <a:cs typeface="Arial" panose="020B0604020202020204" pitchFamily="34" charset="0"/>
                        </a:rPr>
                        <a:t>14</a:t>
                      </a:r>
                      <a:endParaRPr lang="en-US" sz="110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Calibri"/>
                          <a:cs typeface="Arial" panose="020B0604020202020204" pitchFamily="34" charset="0"/>
                        </a:rPr>
                        <a:t>18</a:t>
                      </a:r>
                      <a:endParaRPr lang="en-US" sz="110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solidFill>
                            <a:srgbClr val="000000"/>
                          </a:solidFill>
                          <a:effectLst/>
                          <a:latin typeface="Arial" panose="020B0604020202020204" pitchFamily="34" charset="0"/>
                          <a:ea typeface="Calibri"/>
                          <a:cs typeface="Arial" panose="020B0604020202020204" pitchFamily="34" charset="0"/>
                        </a:rPr>
                        <a:t>32%</a:t>
                      </a:r>
                      <a:endParaRPr lang="en-US" sz="110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solidFill>
                            <a:srgbClr val="000000"/>
                          </a:solidFill>
                          <a:effectLst/>
                          <a:latin typeface="Arial" panose="020B0604020202020204" pitchFamily="34" charset="0"/>
                          <a:ea typeface="Calibri"/>
                          <a:cs typeface="Arial" panose="020B0604020202020204" pitchFamily="34" charset="0"/>
                        </a:rPr>
                        <a:t>$9,504 </a:t>
                      </a:r>
                      <a:endParaRPr lang="en-US" sz="1100" dirty="0">
                        <a:effectLst/>
                        <a:latin typeface="Arial" panose="020B0604020202020204" pitchFamily="34" charset="0"/>
                        <a:ea typeface="Calibri"/>
                        <a:cs typeface="Arial" panose="020B0604020202020204" pitchFamily="34" charset="0"/>
                      </a:endParaRPr>
                    </a:p>
                  </a:txBody>
                  <a:tcPr marL="59330" marR="59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Title 1"/>
          <p:cNvSpPr>
            <a:spLocks noGrp="1"/>
          </p:cNvSpPr>
          <p:nvPr>
            <p:ph type="title"/>
          </p:nvPr>
        </p:nvSpPr>
        <p:spPr>
          <a:xfrm>
            <a:off x="685800" y="152400"/>
            <a:ext cx="7620000" cy="1143000"/>
          </a:xfrm>
        </p:spPr>
        <p:txBody>
          <a:bodyPr>
            <a:normAutofit fontScale="90000"/>
          </a:bodyPr>
          <a:lstStyle/>
          <a:p>
            <a:pPr algn="r"/>
            <a:r>
              <a:rPr lang="en-US" sz="2800" b="1" dirty="0">
                <a:solidFill>
                  <a:srgbClr val="C00000"/>
                </a:solidFill>
              </a:rPr>
              <a:t>JFY</a:t>
            </a:r>
            <a:r>
              <a:rPr lang="en-US" sz="2800" b="1" i="1" dirty="0">
                <a:solidFill>
                  <a:srgbClr val="C00000"/>
                </a:solidFill>
              </a:rPr>
              <a:t>Net</a:t>
            </a:r>
            <a:r>
              <a:rPr lang="en-US" sz="2800" b="1" dirty="0">
                <a:solidFill>
                  <a:srgbClr val="C00000"/>
                </a:solidFill>
              </a:rPr>
              <a:t> Pathways to College at Lowell High School </a:t>
            </a:r>
            <a:r>
              <a:rPr lang="en-US" sz="2800" b="1" dirty="0" smtClean="0"/>
              <a:t>Summer </a:t>
            </a:r>
            <a:r>
              <a:rPr lang="en-US" sz="2800" b="1" dirty="0"/>
              <a:t>Boot Camp </a:t>
            </a:r>
            <a:r>
              <a:rPr lang="en-US" sz="2800" b="1" dirty="0" smtClean="0"/>
              <a:t>2013</a:t>
            </a:r>
            <a:br>
              <a:rPr lang="en-US" sz="2800" b="1" dirty="0" smtClean="0"/>
            </a:br>
            <a:r>
              <a:rPr lang="en-US" sz="2000" i="1" dirty="0" smtClean="0"/>
              <a:t>continued</a:t>
            </a:r>
            <a:endParaRPr lang="en-US" sz="4000" i="1" dirty="0"/>
          </a:p>
        </p:txBody>
      </p:sp>
      <p:sp>
        <p:nvSpPr>
          <p:cNvPr id="7" name="Rectangle 6"/>
          <p:cNvSpPr/>
          <p:nvPr/>
        </p:nvSpPr>
        <p:spPr>
          <a:xfrm>
            <a:off x="228600" y="2961703"/>
            <a:ext cx="8077200" cy="261610"/>
          </a:xfrm>
          <a:prstGeom prst="rect">
            <a:avLst/>
          </a:prstGeom>
        </p:spPr>
        <p:txBody>
          <a:bodyPr wrap="square">
            <a:spAutoFit/>
          </a:bodyPr>
          <a:lstStyle/>
          <a:p>
            <a:r>
              <a:rPr lang="en-US" sz="1050" baseline="30000" dirty="0"/>
              <a:t>1</a:t>
            </a:r>
            <a:r>
              <a:rPr lang="en-US" sz="1050" dirty="0"/>
              <a:t>Not all students followed-through with instruction or post-tests              </a:t>
            </a:r>
            <a:r>
              <a:rPr lang="en-US" sz="1050" baseline="30000" dirty="0"/>
              <a:t>2</a:t>
            </a:r>
            <a:r>
              <a:rPr lang="en-US" sz="1050" dirty="0"/>
              <a:t>Post-tested students only       </a:t>
            </a:r>
            <a:r>
              <a:rPr lang="en-US" sz="1050" baseline="30000" dirty="0"/>
              <a:t>3</a:t>
            </a:r>
            <a:r>
              <a:rPr lang="en-US" sz="1050" dirty="0"/>
              <a:t>MCC course cost $528</a:t>
            </a:r>
          </a:p>
        </p:txBody>
      </p:sp>
      <p:sp>
        <p:nvSpPr>
          <p:cNvPr id="8" name="Rectangle 7"/>
          <p:cNvSpPr/>
          <p:nvPr/>
        </p:nvSpPr>
        <p:spPr>
          <a:xfrm>
            <a:off x="249621" y="3610961"/>
            <a:ext cx="4038600" cy="2200602"/>
          </a:xfrm>
          <a:prstGeom prst="rect">
            <a:avLst/>
          </a:prstGeom>
        </p:spPr>
        <p:txBody>
          <a:bodyPr wrap="square">
            <a:spAutoFit/>
          </a:bodyPr>
          <a:lstStyle/>
          <a:p>
            <a:r>
              <a:rPr lang="en-US" sz="1100" b="1" dirty="0">
                <a:solidFill>
                  <a:srgbClr val="C00000"/>
                </a:solidFill>
              </a:rPr>
              <a:t>One teacher commented: </a:t>
            </a:r>
          </a:p>
          <a:p>
            <a:r>
              <a:rPr lang="en-US" sz="1050" dirty="0"/>
              <a:t>“Every student who participated in the “Accuplacer Readiness Program” showed improvement and authentic achievement.  The self-paced, individualized tutorials assured that every student could succeed.  Their success was manifold: not just a passing grade or credit toward a high school diploma, but the elimination of remedial courses at the college level.  One girl, who seemed to lag behind in the tutorials, ended up eliminating three remedial classes at the local community college!  I wish every course that I teach could have the remarkable “real-world” outcomes of the “Accuplacer Readiness Program.”</a:t>
            </a:r>
          </a:p>
          <a:p>
            <a:r>
              <a:rPr lang="en-US" sz="1050" i="1" dirty="0"/>
              <a:t>Katie L. </a:t>
            </a:r>
            <a:r>
              <a:rPr lang="en-US" sz="1050" i="1" dirty="0" err="1"/>
              <a:t>Dube</a:t>
            </a:r>
            <a:r>
              <a:rPr lang="en-US" sz="1050" i="1" dirty="0"/>
              <a:t>, M.Ed.</a:t>
            </a:r>
          </a:p>
          <a:p>
            <a:r>
              <a:rPr lang="en-US" sz="1050" i="1" dirty="0"/>
              <a:t>Lowell High School</a:t>
            </a:r>
            <a:r>
              <a:rPr lang="en-US" sz="1050" dirty="0"/>
              <a:t>”</a:t>
            </a:r>
          </a:p>
        </p:txBody>
      </p:sp>
      <p:pic>
        <p:nvPicPr>
          <p:cNvPr id="9" name="Picture 8" descr="C:\Users\paula.JFYDOM\AppData\Local\Microsoft\Windows\Temporary Internet Files\Content.Outlook\TIBWDTQR\IMG-20130724-00150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492062"/>
            <a:ext cx="3200400" cy="2438400"/>
          </a:xfrm>
          <a:prstGeom prst="rect">
            <a:avLst/>
          </a:prstGeom>
          <a:noFill/>
          <a:ln>
            <a:noFill/>
          </a:ln>
        </p:spPr>
      </p:pic>
    </p:spTree>
    <p:extLst>
      <p:ext uri="{BB962C8B-B14F-4D97-AF65-F5344CB8AC3E}">
        <p14:creationId xmlns:p14="http://schemas.microsoft.com/office/powerpoint/2010/main" val="3656264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20000" cy="1143000"/>
          </a:xfrm>
        </p:spPr>
        <p:txBody>
          <a:bodyPr/>
          <a:lstStyle/>
          <a:p>
            <a:pPr algn="r"/>
            <a:r>
              <a:rPr lang="en-US" sz="2800" b="1" dirty="0" smtClean="0">
                <a:solidFill>
                  <a:srgbClr val="C00000"/>
                </a:solidFill>
              </a:rPr>
              <a:t>JFY</a:t>
            </a:r>
            <a:r>
              <a:rPr lang="en-US" sz="2800" b="1" i="1" dirty="0" smtClean="0">
                <a:solidFill>
                  <a:srgbClr val="C00000"/>
                </a:solidFill>
              </a:rPr>
              <a:t>Net </a:t>
            </a:r>
            <a:r>
              <a:rPr lang="en-US" sz="2800" b="1" dirty="0" smtClean="0">
                <a:solidFill>
                  <a:srgbClr val="C00000"/>
                </a:solidFill>
              </a:rPr>
              <a:t>Accuplacer </a:t>
            </a:r>
            <a:r>
              <a:rPr lang="en-US" sz="2800" b="1" dirty="0">
                <a:solidFill>
                  <a:srgbClr val="C00000"/>
                </a:solidFill>
              </a:rPr>
              <a:t>Prep </a:t>
            </a:r>
            <a:br>
              <a:rPr lang="en-US" sz="2800" b="1" dirty="0">
                <a:solidFill>
                  <a:srgbClr val="C00000"/>
                </a:solidFill>
              </a:rPr>
            </a:br>
            <a:r>
              <a:rPr lang="en-US" sz="2800" b="1" dirty="0"/>
              <a:t>Essex Agricultural &amp; Technical High </a:t>
            </a:r>
            <a:r>
              <a:rPr lang="en-US" sz="2800" b="1" dirty="0" smtClean="0"/>
              <a:t>School</a:t>
            </a:r>
            <a:endParaRPr lang="en-US" dirty="0"/>
          </a:p>
        </p:txBody>
      </p:sp>
      <p:sp>
        <p:nvSpPr>
          <p:cNvPr id="3" name="Slide Number Placeholder 2"/>
          <p:cNvSpPr>
            <a:spLocks noGrp="1"/>
          </p:cNvSpPr>
          <p:nvPr>
            <p:ph type="sldNum" sz="quarter" idx="10"/>
          </p:nvPr>
        </p:nvSpPr>
        <p:spPr/>
        <p:txBody>
          <a:bodyPr/>
          <a:lstStyle/>
          <a:p>
            <a:pPr>
              <a:defRPr/>
            </a:pPr>
            <a:fld id="{55FED0D0-4785-4EA6-A33B-6F86DFF7EAD9}" type="slidenum">
              <a:rPr lang="en-US" smtClean="0"/>
              <a:pPr>
                <a:defRPr/>
              </a:pPr>
              <a:t>29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56901005"/>
              </p:ext>
            </p:extLst>
          </p:nvPr>
        </p:nvGraphicFramePr>
        <p:xfrm>
          <a:off x="228600" y="1447800"/>
          <a:ext cx="8686800" cy="1981511"/>
        </p:xfrm>
        <a:graphic>
          <a:graphicData uri="http://schemas.openxmlformats.org/drawingml/2006/table">
            <a:tbl>
              <a:tblPr firstRow="1" firstCol="1" bandRow="1"/>
              <a:tblGrid>
                <a:gridCol w="810562"/>
                <a:gridCol w="672654"/>
                <a:gridCol w="703612"/>
                <a:gridCol w="668431"/>
                <a:gridCol w="668431"/>
                <a:gridCol w="810562"/>
                <a:gridCol w="703612"/>
                <a:gridCol w="762013"/>
                <a:gridCol w="762013"/>
                <a:gridCol w="762013"/>
                <a:gridCol w="701502"/>
                <a:gridCol w="661395"/>
              </a:tblGrid>
              <a:tr h="966761">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Times New Roman"/>
                          <a:cs typeface="Arial" panose="020B0604020202020204" pitchFamily="34" charset="0"/>
                        </a:rPr>
                        <a:t>Subject</a:t>
                      </a:r>
                      <a:endParaRPr lang="en-US" sz="1400" dirty="0">
                        <a:effectLst/>
                        <a:latin typeface="Arial" panose="020B0604020202020204" pitchFamily="34" charset="0"/>
                        <a:ea typeface="Times New Roman"/>
                        <a:cs typeface="Arial" panose="020B0604020202020204" pitchFamily="34" charset="0"/>
                      </a:endParaRPr>
                    </a:p>
                  </a:txBody>
                  <a:tcPr marL="54043" marR="54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  students pre- tested</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Initial #  remedial Classes needed (all students)</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  students </a:t>
                      </a:r>
                      <a:r>
                        <a:rPr lang="en-US" sz="1000" b="1" dirty="0" err="1">
                          <a:effectLst/>
                          <a:latin typeface="Arial" panose="020B0604020202020204" pitchFamily="34" charset="0"/>
                          <a:ea typeface="Times New Roman"/>
                          <a:cs typeface="Arial" panose="020B0604020202020204" pitchFamily="34" charset="0"/>
                        </a:rPr>
                        <a:t>instruc</a:t>
                      </a:r>
                      <a:r>
                        <a:rPr lang="en-US" sz="1000" b="1" dirty="0">
                          <a:effectLst/>
                          <a:latin typeface="Arial" panose="020B0604020202020204" pitchFamily="34" charset="0"/>
                          <a:ea typeface="Times New Roman"/>
                          <a:cs typeface="Arial" panose="020B0604020202020204" pitchFamily="34" charset="0"/>
                        </a:rPr>
                        <a:t>- ted</a:t>
                      </a:r>
                      <a:r>
                        <a:rPr lang="en-US" sz="1000" b="1" baseline="30000" dirty="0">
                          <a:effectLst/>
                          <a:latin typeface="Arial" panose="020B0604020202020204" pitchFamily="34" charset="0"/>
                          <a:ea typeface="Times New Roman"/>
                          <a:cs typeface="Arial" panose="020B0604020202020204" pitchFamily="34" charset="0"/>
                        </a:rPr>
                        <a:t>1</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  students post-tested</a:t>
                      </a:r>
                      <a:r>
                        <a:rPr lang="en-US" sz="1000" b="1" baseline="30000" dirty="0">
                          <a:effectLst/>
                          <a:latin typeface="Arial" panose="020B0604020202020204" pitchFamily="34" charset="0"/>
                          <a:ea typeface="Times New Roman"/>
                          <a:cs typeface="Arial" panose="020B0604020202020204" pitchFamily="34" charset="0"/>
                        </a:rPr>
                        <a:t>1</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Initial #  remedial Classes needed</a:t>
                      </a:r>
                      <a:r>
                        <a:rPr lang="en-US" sz="1000" b="1" baseline="30000" dirty="0">
                          <a:effectLst/>
                          <a:latin typeface="Arial" panose="020B0604020202020204" pitchFamily="34" charset="0"/>
                          <a:ea typeface="Times New Roman"/>
                          <a:cs typeface="Arial" panose="020B0604020202020204" pitchFamily="34" charset="0"/>
                        </a:rPr>
                        <a:t>2 </a:t>
                      </a:r>
                      <a:r>
                        <a:rPr lang="en-US" sz="1000" b="1" dirty="0">
                          <a:effectLst/>
                          <a:latin typeface="Arial" panose="020B0604020202020204" pitchFamily="34" charset="0"/>
                          <a:ea typeface="Times New Roman"/>
                          <a:cs typeface="Arial" panose="020B0604020202020204" pitchFamily="34" charset="0"/>
                        </a:rPr>
                        <a:t>(active students)</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Final #  remedial Classes needed</a:t>
                      </a:r>
                      <a:r>
                        <a:rPr lang="en-US" sz="1000" b="1" baseline="30000" dirty="0">
                          <a:effectLst/>
                          <a:latin typeface="Arial" panose="020B0604020202020204" pitchFamily="34" charset="0"/>
                          <a:ea typeface="Times New Roman"/>
                          <a:cs typeface="Arial" panose="020B0604020202020204" pitchFamily="34" charset="0"/>
                        </a:rPr>
                        <a:t>2</a:t>
                      </a:r>
                      <a:r>
                        <a:rPr lang="en-US" sz="1000" b="1" dirty="0">
                          <a:effectLst/>
                          <a:latin typeface="Arial" panose="020B0604020202020204" pitchFamily="34" charset="0"/>
                          <a:ea typeface="Times New Roman"/>
                          <a:cs typeface="Arial" panose="020B0604020202020204" pitchFamily="34" charset="0"/>
                        </a:rPr>
                        <a:t> (active students)</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 students improved</a:t>
                      </a:r>
                      <a:r>
                        <a:rPr lang="en-US" sz="1000" b="1" baseline="30000" dirty="0">
                          <a:effectLst/>
                          <a:latin typeface="Arial" panose="020B0604020202020204" pitchFamily="34" charset="0"/>
                          <a:ea typeface="Times New Roman"/>
                          <a:cs typeface="Arial" panose="020B0604020202020204" pitchFamily="34" charset="0"/>
                        </a:rPr>
                        <a:t>2</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  students improved</a:t>
                      </a:r>
                      <a:r>
                        <a:rPr lang="en-US" sz="1000" b="1" baseline="30000" dirty="0">
                          <a:effectLst/>
                          <a:latin typeface="Arial" panose="020B0604020202020204" pitchFamily="34" charset="0"/>
                          <a:ea typeface="Times New Roman"/>
                          <a:cs typeface="Arial" panose="020B0604020202020204" pitchFamily="34" charset="0"/>
                        </a:rPr>
                        <a:t>2</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Average points improved</a:t>
                      </a:r>
                      <a:r>
                        <a:rPr lang="en-US" sz="1000" b="1" baseline="30000" dirty="0">
                          <a:effectLst/>
                          <a:latin typeface="Arial" panose="020B0604020202020204" pitchFamily="34" charset="0"/>
                          <a:ea typeface="Times New Roman"/>
                          <a:cs typeface="Arial" panose="020B0604020202020204" pitchFamily="34" charset="0"/>
                        </a:rPr>
                        <a:t>2</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Remedial Classes </a:t>
                      </a:r>
                      <a:r>
                        <a:rPr lang="en-US" sz="1000" b="1" dirty="0" err="1">
                          <a:effectLst/>
                          <a:latin typeface="Arial" panose="020B0604020202020204" pitchFamily="34" charset="0"/>
                          <a:ea typeface="Times New Roman"/>
                          <a:cs typeface="Arial" panose="020B0604020202020204" pitchFamily="34" charset="0"/>
                        </a:rPr>
                        <a:t>elimin</a:t>
                      </a:r>
                      <a:r>
                        <a:rPr lang="en-US" sz="1000" b="1" dirty="0">
                          <a:effectLst/>
                          <a:latin typeface="Arial" panose="020B0604020202020204" pitchFamily="34" charset="0"/>
                          <a:ea typeface="Times New Roman"/>
                          <a:cs typeface="Arial" panose="020B0604020202020204" pitchFamily="34" charset="0"/>
                        </a:rPr>
                        <a:t>- ated</a:t>
                      </a:r>
                      <a:r>
                        <a:rPr lang="en-US" sz="1000" b="1" baseline="30000" dirty="0">
                          <a:effectLst/>
                          <a:latin typeface="Arial" panose="020B0604020202020204" pitchFamily="34" charset="0"/>
                          <a:ea typeface="Times New Roman"/>
                          <a:cs typeface="Arial" panose="020B0604020202020204" pitchFamily="34" charset="0"/>
                        </a:rPr>
                        <a:t>2</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Tuition saved</a:t>
                      </a:r>
                      <a:r>
                        <a:rPr lang="en-US" sz="1000" b="1" baseline="30000" dirty="0">
                          <a:effectLst/>
                          <a:latin typeface="Arial" panose="020B0604020202020204" pitchFamily="34" charset="0"/>
                          <a:ea typeface="Times New Roman"/>
                          <a:cs typeface="Arial" panose="020B0604020202020204" pitchFamily="34" charset="0"/>
                        </a:rPr>
                        <a:t>2</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0118">
                <a:tc>
                  <a:txBody>
                    <a:bodyPr/>
                    <a:lstStyle/>
                    <a:p>
                      <a:pPr marL="0" marR="0" algn="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Arithmetic</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29</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42</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15000"/>
                        </a:lnSpc>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48</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27</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38</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22</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19</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70%</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22</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16</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$8,800 </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0118">
                <a:tc>
                  <a:txBody>
                    <a:bodyPr/>
                    <a:lstStyle/>
                    <a:p>
                      <a:pPr marL="0" marR="0" algn="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Elem. Alg</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19</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Times New Roman"/>
                          <a:cs typeface="Arial" panose="020B0604020202020204" pitchFamily="34" charset="0"/>
                        </a:rPr>
                        <a:t>22</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17</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effectLst/>
                          <a:latin typeface="Arial" panose="020B0604020202020204" pitchFamily="34" charset="0"/>
                          <a:ea typeface="Times New Roman"/>
                          <a:cs typeface="Arial" panose="020B0604020202020204" pitchFamily="34" charset="0"/>
                        </a:rPr>
                        <a:t>20</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Times New Roman"/>
                          <a:cs typeface="Arial" panose="020B0604020202020204" pitchFamily="34" charset="0"/>
                        </a:rPr>
                        <a:t>12</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14</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82%</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15</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Times New Roman"/>
                          <a:cs typeface="Arial" panose="020B0604020202020204" pitchFamily="34" charset="0"/>
                        </a:rPr>
                        <a:t>8</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$4,400 </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7624">
                <a:tc>
                  <a:txBody>
                    <a:bodyPr/>
                    <a:lstStyle/>
                    <a:p>
                      <a:pPr marL="0" marR="0" algn="r">
                        <a:lnSpc>
                          <a:spcPct val="115000"/>
                        </a:lnSpc>
                        <a:spcBef>
                          <a:spcPts val="0"/>
                        </a:spcBef>
                        <a:spcAft>
                          <a:spcPts val="0"/>
                        </a:spcAft>
                      </a:pPr>
                      <a:r>
                        <a:rPr lang="en-US" sz="1000">
                          <a:solidFill>
                            <a:srgbClr val="000000"/>
                          </a:solidFill>
                          <a:effectLst/>
                          <a:latin typeface="Arial" panose="020B0604020202020204" pitchFamily="34" charset="0"/>
                          <a:ea typeface="Times New Roman"/>
                          <a:cs typeface="Arial" panose="020B0604020202020204" pitchFamily="34" charset="0"/>
                        </a:rPr>
                        <a:t>Reading</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Times New Roman"/>
                          <a:cs typeface="Arial" panose="020B0604020202020204" pitchFamily="34" charset="0"/>
                        </a:rPr>
                        <a:t>43</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80</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42</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Times New Roman"/>
                          <a:cs typeface="Arial" panose="020B0604020202020204" pitchFamily="34" charset="0"/>
                        </a:rPr>
                        <a:t>37</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effectLst/>
                          <a:latin typeface="Arial" panose="020B0604020202020204" pitchFamily="34" charset="0"/>
                          <a:ea typeface="Times New Roman"/>
                          <a:cs typeface="Arial" panose="020B0604020202020204" pitchFamily="34" charset="0"/>
                        </a:rPr>
                        <a:t>69</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40</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Times New Roman"/>
                          <a:cs typeface="Arial" panose="020B0604020202020204" pitchFamily="34" charset="0"/>
                        </a:rPr>
                        <a:t>19</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Times New Roman"/>
                          <a:cs typeface="Arial" panose="020B0604020202020204" pitchFamily="34" charset="0"/>
                        </a:rPr>
                        <a:t>51%</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Times New Roman"/>
                          <a:cs typeface="Arial" panose="020B0604020202020204" pitchFamily="34" charset="0"/>
                        </a:rPr>
                        <a:t>21</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Times New Roman"/>
                          <a:cs typeface="Arial" panose="020B0604020202020204" pitchFamily="34" charset="0"/>
                        </a:rPr>
                        <a:t>29</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Times New Roman"/>
                          <a:cs typeface="Arial" panose="020B0604020202020204" pitchFamily="34" charset="0"/>
                        </a:rPr>
                        <a:t>$15,950 </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1920">
                <a:tc>
                  <a:txBody>
                    <a:bodyPr/>
                    <a:lstStyle/>
                    <a:p>
                      <a:endParaRPr lang="en-US" sz="1050">
                        <a:effectLst/>
                        <a:latin typeface="Arial" panose="020B0604020202020204" pitchFamily="34" charset="0"/>
                        <a:cs typeface="Arial" panose="020B0604020202020204" pitchFamily="34" charset="0"/>
                      </a:endParaRPr>
                    </a:p>
                  </a:txBody>
                  <a:tcPr marL="54043" marR="54043"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050">
                        <a:effectLst/>
                        <a:latin typeface="Arial" panose="020B0604020202020204" pitchFamily="34" charset="0"/>
                        <a:cs typeface="Arial" panose="020B0604020202020204" pitchFamily="34" charset="0"/>
                      </a:endParaRPr>
                    </a:p>
                  </a:txBody>
                  <a:tcPr marL="54043" marR="540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050">
                        <a:effectLst/>
                        <a:latin typeface="Arial" panose="020B0604020202020204" pitchFamily="34" charset="0"/>
                        <a:cs typeface="Arial" panose="020B0604020202020204" pitchFamily="34" charset="0"/>
                      </a:endParaRPr>
                    </a:p>
                  </a:txBody>
                  <a:tcPr marL="54043" marR="540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050">
                        <a:effectLst/>
                        <a:latin typeface="Arial" panose="020B0604020202020204" pitchFamily="34" charset="0"/>
                        <a:cs typeface="Arial" panose="020B0604020202020204" pitchFamily="34" charset="0"/>
                      </a:endParaRPr>
                    </a:p>
                  </a:txBody>
                  <a:tcPr marL="54043" marR="540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050">
                        <a:effectLst/>
                        <a:latin typeface="Arial" panose="020B0604020202020204" pitchFamily="34" charset="0"/>
                        <a:cs typeface="Arial" panose="020B0604020202020204" pitchFamily="34" charset="0"/>
                      </a:endParaRPr>
                    </a:p>
                  </a:txBody>
                  <a:tcPr marL="54043" marR="540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050">
                        <a:effectLst/>
                        <a:latin typeface="Arial" panose="020B0604020202020204" pitchFamily="34" charset="0"/>
                        <a:cs typeface="Arial" panose="020B0604020202020204" pitchFamily="34" charset="0"/>
                      </a:endParaRPr>
                    </a:p>
                  </a:txBody>
                  <a:tcPr marL="54043" marR="540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050">
                        <a:effectLst/>
                        <a:latin typeface="Arial" panose="020B0604020202020204" pitchFamily="34" charset="0"/>
                        <a:cs typeface="Arial" panose="020B0604020202020204" pitchFamily="34" charset="0"/>
                      </a:endParaRPr>
                    </a:p>
                  </a:txBody>
                  <a:tcPr marL="54043" marR="540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050" dirty="0">
                        <a:effectLst/>
                        <a:latin typeface="Arial" panose="020B0604020202020204" pitchFamily="34" charset="0"/>
                        <a:cs typeface="Arial" panose="020B0604020202020204" pitchFamily="34" charset="0"/>
                      </a:endParaRPr>
                    </a:p>
                  </a:txBody>
                  <a:tcPr marL="54043" marR="540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050">
                        <a:effectLst/>
                        <a:latin typeface="Arial" panose="020B0604020202020204" pitchFamily="34" charset="0"/>
                        <a:cs typeface="Arial" panose="020B0604020202020204" pitchFamily="34" charset="0"/>
                      </a:endParaRPr>
                    </a:p>
                  </a:txBody>
                  <a:tcPr marL="54043" marR="540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050">
                        <a:effectLst/>
                        <a:latin typeface="Arial" panose="020B0604020202020204" pitchFamily="34" charset="0"/>
                        <a:cs typeface="Arial" panose="020B0604020202020204" pitchFamily="34" charset="0"/>
                      </a:endParaRPr>
                    </a:p>
                  </a:txBody>
                  <a:tcPr marL="54043" marR="540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050">
                        <a:effectLst/>
                        <a:latin typeface="Arial" panose="020B0604020202020204" pitchFamily="34" charset="0"/>
                        <a:cs typeface="Arial" panose="020B0604020202020204" pitchFamily="34" charset="0"/>
                      </a:endParaRPr>
                    </a:p>
                  </a:txBody>
                  <a:tcPr marL="54043" marR="540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050">
                        <a:effectLst/>
                        <a:latin typeface="Arial" panose="020B0604020202020204" pitchFamily="34" charset="0"/>
                        <a:cs typeface="Arial" panose="020B0604020202020204" pitchFamily="34" charset="0"/>
                      </a:endParaRPr>
                    </a:p>
                  </a:txBody>
                  <a:tcPr marL="54043" marR="5404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3839">
                <a:tc>
                  <a:txBody>
                    <a:bodyPr/>
                    <a:lstStyle/>
                    <a:p>
                      <a:pPr marL="0" marR="0" algn="r">
                        <a:lnSpc>
                          <a:spcPct val="115000"/>
                        </a:lnSpc>
                        <a:spcBef>
                          <a:spcPts val="0"/>
                        </a:spcBef>
                        <a:spcAft>
                          <a:spcPts val="0"/>
                        </a:spcAft>
                      </a:pPr>
                      <a:r>
                        <a:rPr lang="en-US" sz="1050" b="1">
                          <a:solidFill>
                            <a:srgbClr val="000000"/>
                          </a:solidFill>
                          <a:effectLst/>
                          <a:latin typeface="Arial" panose="020B0604020202020204" pitchFamily="34" charset="0"/>
                          <a:ea typeface="Times New Roman"/>
                          <a:cs typeface="Arial" panose="020B0604020202020204" pitchFamily="34" charset="0"/>
                        </a:rPr>
                        <a:t>Totals</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91</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144</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90</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81</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solidFill>
                            <a:srgbClr val="000000"/>
                          </a:solidFill>
                          <a:effectLst/>
                          <a:latin typeface="Arial" panose="020B0604020202020204" pitchFamily="34" charset="0"/>
                          <a:ea typeface="Times New Roman"/>
                          <a:cs typeface="Arial" panose="020B0604020202020204" pitchFamily="34" charset="0"/>
                        </a:rPr>
                        <a:t>127</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74</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52</a:t>
                      </a:r>
                      <a:endParaRPr lang="en-US" sz="105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effectLst/>
                          <a:latin typeface="Arial" panose="020B0604020202020204" pitchFamily="34" charset="0"/>
                          <a:ea typeface="Times New Roman"/>
                          <a:cs typeface="Arial" panose="020B0604020202020204" pitchFamily="34" charset="0"/>
                        </a:rPr>
                        <a:t>64%</a:t>
                      </a: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effectLst/>
                          <a:latin typeface="Arial" panose="020B0604020202020204" pitchFamily="34" charset="0"/>
                          <a:ea typeface="Times New Roman"/>
                          <a:cs typeface="Arial" panose="020B0604020202020204" pitchFamily="34" charset="0"/>
                        </a:rPr>
                        <a:t>20</a:t>
                      </a: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solidFill>
                            <a:srgbClr val="000000"/>
                          </a:solidFill>
                          <a:effectLst/>
                          <a:highlight>
                            <a:srgbClr val="FFFF00"/>
                          </a:highlight>
                          <a:latin typeface="Arial" panose="020B0604020202020204" pitchFamily="34" charset="0"/>
                          <a:ea typeface="Times New Roman"/>
                          <a:cs typeface="Arial" panose="020B0604020202020204" pitchFamily="34" charset="0"/>
                        </a:rPr>
                        <a:t>53</a:t>
                      </a:r>
                      <a:endParaRPr lang="en-US" sz="1050" dirty="0">
                        <a:effectLst/>
                        <a:latin typeface="Arial" panose="020B0604020202020204" pitchFamily="34" charset="0"/>
                        <a:ea typeface="Times New Roman"/>
                        <a:cs typeface="Arial" panose="020B0604020202020204" pitchFamily="34" charset="0"/>
                      </a:endParaRP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50" dirty="0">
                          <a:effectLst/>
                          <a:highlight>
                            <a:srgbClr val="FFFF00"/>
                          </a:highlight>
                          <a:latin typeface="Arial" panose="020B0604020202020204" pitchFamily="34" charset="0"/>
                          <a:ea typeface="Times New Roman"/>
                          <a:cs typeface="Arial" panose="020B0604020202020204" pitchFamily="34" charset="0"/>
                        </a:rPr>
                        <a:t>$29,150</a:t>
                      </a:r>
                      <a:r>
                        <a:rPr lang="en-US" sz="1050" dirty="0">
                          <a:effectLst/>
                          <a:latin typeface="Arial" panose="020B0604020202020204" pitchFamily="34" charset="0"/>
                          <a:ea typeface="Times New Roman"/>
                          <a:cs typeface="Arial" panose="020B0604020202020204" pitchFamily="34" charset="0"/>
                        </a:rPr>
                        <a:t> </a:t>
                      </a:r>
                    </a:p>
                  </a:txBody>
                  <a:tcPr marL="54043" marR="54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TextBox 5"/>
          <p:cNvSpPr txBox="1"/>
          <p:nvPr/>
        </p:nvSpPr>
        <p:spPr>
          <a:xfrm>
            <a:off x="228600" y="1143000"/>
            <a:ext cx="1029193" cy="307777"/>
          </a:xfrm>
          <a:prstGeom prst="rect">
            <a:avLst/>
          </a:prstGeom>
          <a:noFill/>
        </p:spPr>
        <p:txBody>
          <a:bodyPr wrap="none" rtlCol="0">
            <a:spAutoFit/>
          </a:bodyPr>
          <a:lstStyle/>
          <a:p>
            <a:r>
              <a:rPr lang="en-US" sz="1400" b="1" dirty="0" smtClean="0">
                <a:solidFill>
                  <a:srgbClr val="C00000"/>
                </a:solidFill>
              </a:rPr>
              <a:t>2011-2012</a:t>
            </a:r>
            <a:endParaRPr lang="en-US" sz="1400" b="1" dirty="0">
              <a:solidFill>
                <a:srgbClr val="C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514443116"/>
              </p:ext>
            </p:extLst>
          </p:nvPr>
        </p:nvGraphicFramePr>
        <p:xfrm>
          <a:off x="228600" y="3974211"/>
          <a:ext cx="8642954" cy="2274189"/>
        </p:xfrm>
        <a:graphic>
          <a:graphicData uri="http://schemas.openxmlformats.org/drawingml/2006/table">
            <a:tbl>
              <a:tblPr firstRow="1" firstCol="1" bandRow="1"/>
              <a:tblGrid>
                <a:gridCol w="805948"/>
                <a:gridCol w="664628"/>
                <a:gridCol w="695411"/>
                <a:gridCol w="664628"/>
                <a:gridCol w="664628"/>
                <a:gridCol w="805948"/>
                <a:gridCol w="699607"/>
                <a:gridCol w="757675"/>
                <a:gridCol w="757675"/>
                <a:gridCol w="757675"/>
                <a:gridCol w="697508"/>
                <a:gridCol w="671623"/>
              </a:tblGrid>
              <a:tr h="1318241">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Times New Roman"/>
                          <a:cs typeface="Arial" panose="020B0604020202020204" pitchFamily="34" charset="0"/>
                        </a:rPr>
                        <a:t>Subject</a:t>
                      </a:r>
                      <a:endParaRPr lang="en-US" sz="140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solidFill>
                            <a:srgbClr val="000000"/>
                          </a:solidFill>
                          <a:effectLst/>
                          <a:latin typeface="Arial" panose="020B0604020202020204" pitchFamily="34" charset="0"/>
                          <a:ea typeface="Times New Roman"/>
                          <a:cs typeface="Arial" panose="020B0604020202020204" pitchFamily="34" charset="0"/>
                        </a:rPr>
                        <a:t>#  students pre- tested</a:t>
                      </a:r>
                      <a:endParaRPr lang="en-US" sz="105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solidFill>
                            <a:srgbClr val="000000"/>
                          </a:solidFill>
                          <a:effectLst/>
                          <a:latin typeface="Arial" panose="020B0604020202020204" pitchFamily="34" charset="0"/>
                          <a:ea typeface="Times New Roman"/>
                          <a:cs typeface="Arial" panose="020B0604020202020204" pitchFamily="34" charset="0"/>
                        </a:rPr>
                        <a:t>#  remedial Classes needed</a:t>
                      </a:r>
                      <a:endParaRPr lang="en-US" sz="105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  students </a:t>
                      </a:r>
                      <a:r>
                        <a:rPr lang="en-US" sz="1000" b="1" dirty="0" err="1">
                          <a:effectLst/>
                          <a:latin typeface="Arial" panose="020B0604020202020204" pitchFamily="34" charset="0"/>
                          <a:ea typeface="Times New Roman"/>
                          <a:cs typeface="Arial" panose="020B0604020202020204" pitchFamily="34" charset="0"/>
                        </a:rPr>
                        <a:t>instruc</a:t>
                      </a:r>
                      <a:r>
                        <a:rPr lang="en-US" sz="1000" b="1" dirty="0">
                          <a:effectLst/>
                          <a:latin typeface="Arial" panose="020B0604020202020204" pitchFamily="34" charset="0"/>
                          <a:ea typeface="Times New Roman"/>
                          <a:cs typeface="Arial" panose="020B0604020202020204" pitchFamily="34" charset="0"/>
                        </a:rPr>
                        <a:t>- ted</a:t>
                      </a:r>
                      <a:r>
                        <a:rPr lang="en-US" sz="1000" b="1" baseline="30000" dirty="0">
                          <a:effectLst/>
                          <a:latin typeface="Arial" panose="020B0604020202020204" pitchFamily="34" charset="0"/>
                          <a:ea typeface="Times New Roman"/>
                          <a:cs typeface="Arial" panose="020B0604020202020204" pitchFamily="34" charset="0"/>
                        </a:rPr>
                        <a:t>1</a:t>
                      </a:r>
                      <a:endParaRPr lang="en-US" sz="105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solidFill>
                            <a:srgbClr val="000000"/>
                          </a:solidFill>
                          <a:effectLst/>
                          <a:latin typeface="Arial" panose="020B0604020202020204" pitchFamily="34" charset="0"/>
                          <a:ea typeface="Times New Roman"/>
                          <a:cs typeface="Arial" panose="020B0604020202020204" pitchFamily="34" charset="0"/>
                        </a:rPr>
                        <a:t>#  students post-tested</a:t>
                      </a:r>
                      <a:r>
                        <a:rPr lang="en-US" sz="1000" b="1" baseline="30000" dirty="0">
                          <a:effectLst/>
                          <a:latin typeface="Arial" panose="020B0604020202020204" pitchFamily="34" charset="0"/>
                          <a:ea typeface="Times New Roman"/>
                          <a:cs typeface="Arial" panose="020B0604020202020204" pitchFamily="34" charset="0"/>
                        </a:rPr>
                        <a:t>1</a:t>
                      </a:r>
                      <a:r>
                        <a:rPr lang="en-US" sz="1000" b="1" dirty="0">
                          <a:solidFill>
                            <a:srgbClr val="000000"/>
                          </a:solidFill>
                          <a:effectLst/>
                          <a:latin typeface="Arial" panose="020B0604020202020204" pitchFamily="34" charset="0"/>
                          <a:ea typeface="Times New Roman"/>
                          <a:cs typeface="Arial" panose="020B0604020202020204" pitchFamily="34" charset="0"/>
                        </a:rPr>
                        <a:t> </a:t>
                      </a:r>
                      <a:endParaRPr lang="en-US" sz="105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solidFill>
                            <a:srgbClr val="000000"/>
                          </a:solidFill>
                          <a:effectLst/>
                          <a:latin typeface="Arial" panose="020B0604020202020204" pitchFamily="34" charset="0"/>
                          <a:ea typeface="Times New Roman"/>
                          <a:cs typeface="Arial" panose="020B0604020202020204" pitchFamily="34" charset="0"/>
                        </a:rPr>
                        <a:t>Initial # remedial Classes needed</a:t>
                      </a:r>
                      <a:r>
                        <a:rPr lang="en-US" sz="1000" b="1" baseline="30000" dirty="0">
                          <a:solidFill>
                            <a:srgbClr val="000000"/>
                          </a:solidFill>
                          <a:effectLst/>
                          <a:latin typeface="Arial" panose="020B0604020202020204" pitchFamily="34" charset="0"/>
                          <a:ea typeface="Times New Roman"/>
                          <a:cs typeface="Arial" panose="020B0604020202020204" pitchFamily="34" charset="0"/>
                        </a:rPr>
                        <a:t>2</a:t>
                      </a:r>
                      <a:r>
                        <a:rPr lang="en-US" sz="1000" b="1" dirty="0">
                          <a:solidFill>
                            <a:srgbClr val="000000"/>
                          </a:solidFill>
                          <a:effectLst/>
                          <a:latin typeface="Arial" panose="020B0604020202020204" pitchFamily="34" charset="0"/>
                          <a:ea typeface="Times New Roman"/>
                          <a:cs typeface="Arial" panose="020B0604020202020204" pitchFamily="34" charset="0"/>
                        </a:rPr>
                        <a:t> (active students)</a:t>
                      </a:r>
                      <a:endParaRPr lang="en-US" sz="105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solidFill>
                            <a:srgbClr val="000000"/>
                          </a:solidFill>
                          <a:effectLst/>
                          <a:latin typeface="Arial" panose="020B0604020202020204" pitchFamily="34" charset="0"/>
                          <a:ea typeface="Times New Roman"/>
                          <a:cs typeface="Arial" panose="020B0604020202020204" pitchFamily="34" charset="0"/>
                        </a:rPr>
                        <a:t>Final #  remedial Classes needed</a:t>
                      </a:r>
                      <a:r>
                        <a:rPr lang="en-US" sz="1000" b="1" baseline="30000" dirty="0">
                          <a:effectLst/>
                          <a:latin typeface="Arial" panose="020B0604020202020204" pitchFamily="34" charset="0"/>
                          <a:ea typeface="Times New Roman"/>
                          <a:cs typeface="Arial" panose="020B0604020202020204" pitchFamily="34" charset="0"/>
                        </a:rPr>
                        <a:t>2</a:t>
                      </a:r>
                      <a:r>
                        <a:rPr lang="en-US" sz="1000" b="1" dirty="0">
                          <a:solidFill>
                            <a:srgbClr val="000000"/>
                          </a:solidFill>
                          <a:effectLst/>
                          <a:latin typeface="Arial" panose="020B0604020202020204" pitchFamily="34" charset="0"/>
                          <a:ea typeface="Times New Roman"/>
                          <a:cs typeface="Arial" panose="020B0604020202020204" pitchFamily="34" charset="0"/>
                        </a:rPr>
                        <a:t> (active students)</a:t>
                      </a:r>
                      <a:endParaRPr lang="en-US" sz="105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solidFill>
                            <a:srgbClr val="000000"/>
                          </a:solidFill>
                          <a:effectLst/>
                          <a:latin typeface="Arial" panose="020B0604020202020204" pitchFamily="34" charset="0"/>
                          <a:ea typeface="Times New Roman"/>
                          <a:cs typeface="Arial" panose="020B0604020202020204" pitchFamily="34" charset="0"/>
                        </a:rPr>
                        <a:t># students improved</a:t>
                      </a:r>
                      <a:r>
                        <a:rPr lang="en-US" sz="1000" b="1" baseline="30000" dirty="0">
                          <a:solidFill>
                            <a:srgbClr val="000000"/>
                          </a:solidFill>
                          <a:effectLst/>
                          <a:latin typeface="Arial" panose="020B0604020202020204" pitchFamily="34" charset="0"/>
                          <a:ea typeface="Times New Roman"/>
                          <a:cs typeface="Arial" panose="020B0604020202020204" pitchFamily="34" charset="0"/>
                        </a:rPr>
                        <a:t>2</a:t>
                      </a:r>
                      <a:endParaRPr lang="en-US" sz="105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solidFill>
                            <a:srgbClr val="000000"/>
                          </a:solidFill>
                          <a:effectLst/>
                          <a:latin typeface="Arial" panose="020B0604020202020204" pitchFamily="34" charset="0"/>
                          <a:ea typeface="Times New Roman"/>
                          <a:cs typeface="Arial" panose="020B0604020202020204" pitchFamily="34" charset="0"/>
                        </a:rPr>
                        <a:t>%  students improved</a:t>
                      </a:r>
                      <a:r>
                        <a:rPr lang="en-US" sz="1000" b="1" baseline="30000" dirty="0">
                          <a:solidFill>
                            <a:srgbClr val="000000"/>
                          </a:solidFill>
                          <a:effectLst/>
                          <a:latin typeface="Arial" panose="020B0604020202020204" pitchFamily="34" charset="0"/>
                          <a:ea typeface="Times New Roman"/>
                          <a:cs typeface="Arial" panose="020B0604020202020204" pitchFamily="34" charset="0"/>
                        </a:rPr>
                        <a:t>2</a:t>
                      </a:r>
                      <a:endParaRPr lang="en-US" sz="105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solidFill>
                            <a:srgbClr val="000000"/>
                          </a:solidFill>
                          <a:effectLst/>
                          <a:latin typeface="Arial" panose="020B0604020202020204" pitchFamily="34" charset="0"/>
                          <a:ea typeface="Times New Roman"/>
                          <a:cs typeface="Arial" panose="020B0604020202020204" pitchFamily="34" charset="0"/>
                        </a:rPr>
                        <a:t>Average points improved</a:t>
                      </a:r>
                      <a:r>
                        <a:rPr lang="en-US" sz="1000" b="1" baseline="30000" dirty="0">
                          <a:solidFill>
                            <a:srgbClr val="000000"/>
                          </a:solidFill>
                          <a:effectLst/>
                          <a:latin typeface="Arial" panose="020B0604020202020204" pitchFamily="34" charset="0"/>
                          <a:ea typeface="Times New Roman"/>
                          <a:cs typeface="Arial" panose="020B0604020202020204" pitchFamily="34" charset="0"/>
                        </a:rPr>
                        <a:t>2</a:t>
                      </a:r>
                      <a:endParaRPr lang="en-US" sz="105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solidFill>
                            <a:srgbClr val="000000"/>
                          </a:solidFill>
                          <a:effectLst/>
                          <a:latin typeface="Arial" panose="020B0604020202020204" pitchFamily="34" charset="0"/>
                          <a:ea typeface="Times New Roman"/>
                          <a:cs typeface="Arial" panose="020B0604020202020204" pitchFamily="34" charset="0"/>
                        </a:rPr>
                        <a:t>Remedial Classes </a:t>
                      </a:r>
                      <a:r>
                        <a:rPr lang="en-US" sz="1000" b="1" dirty="0" err="1">
                          <a:solidFill>
                            <a:srgbClr val="000000"/>
                          </a:solidFill>
                          <a:effectLst/>
                          <a:latin typeface="Arial" panose="020B0604020202020204" pitchFamily="34" charset="0"/>
                          <a:ea typeface="Times New Roman"/>
                          <a:cs typeface="Arial" panose="020B0604020202020204" pitchFamily="34" charset="0"/>
                        </a:rPr>
                        <a:t>elimin</a:t>
                      </a:r>
                      <a:r>
                        <a:rPr lang="en-US" sz="1000" b="1" dirty="0">
                          <a:solidFill>
                            <a:srgbClr val="000000"/>
                          </a:solidFill>
                          <a:effectLst/>
                          <a:latin typeface="Arial" panose="020B0604020202020204" pitchFamily="34" charset="0"/>
                          <a:ea typeface="Times New Roman"/>
                          <a:cs typeface="Arial" panose="020B0604020202020204" pitchFamily="34" charset="0"/>
                        </a:rPr>
                        <a:t>- ated</a:t>
                      </a:r>
                      <a:r>
                        <a:rPr lang="en-US" sz="1000" b="1" baseline="30000" dirty="0">
                          <a:solidFill>
                            <a:srgbClr val="000000"/>
                          </a:solidFill>
                          <a:effectLst/>
                          <a:latin typeface="Arial" panose="020B0604020202020204" pitchFamily="34" charset="0"/>
                          <a:ea typeface="Times New Roman"/>
                          <a:cs typeface="Arial" panose="020B0604020202020204" pitchFamily="34" charset="0"/>
                        </a:rPr>
                        <a:t>2</a:t>
                      </a:r>
                      <a:endParaRPr lang="en-US" sz="105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solidFill>
                            <a:srgbClr val="000000"/>
                          </a:solidFill>
                          <a:effectLst/>
                          <a:latin typeface="Arial" panose="020B0604020202020204" pitchFamily="34" charset="0"/>
                          <a:ea typeface="Times New Roman"/>
                          <a:cs typeface="Arial" panose="020B0604020202020204" pitchFamily="34" charset="0"/>
                        </a:rPr>
                        <a:t>Tuition saved</a:t>
                      </a:r>
                      <a:r>
                        <a:rPr lang="en-US" sz="1000" b="1" baseline="30000" dirty="0">
                          <a:solidFill>
                            <a:srgbClr val="000000"/>
                          </a:solidFill>
                          <a:effectLst/>
                          <a:latin typeface="Arial" panose="020B0604020202020204" pitchFamily="34" charset="0"/>
                          <a:ea typeface="Times New Roman"/>
                          <a:cs typeface="Arial" panose="020B0604020202020204" pitchFamily="34" charset="0"/>
                        </a:rPr>
                        <a:t>2</a:t>
                      </a:r>
                      <a:endParaRPr lang="en-US" sz="105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4450">
                <a:tc>
                  <a:txBody>
                    <a:bodyPr/>
                    <a:lstStyle/>
                    <a:p>
                      <a:pPr marL="0" marR="0" algn="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Arithmetic</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115</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38</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83</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solidFill>
                            <a:srgbClr val="000000"/>
                          </a:solidFill>
                          <a:effectLst/>
                          <a:latin typeface="Arial" panose="020B0604020202020204" pitchFamily="34" charset="0"/>
                          <a:ea typeface="Times New Roman"/>
                          <a:cs typeface="Arial" panose="020B0604020202020204" pitchFamily="34" charset="0"/>
                        </a:rPr>
                        <a:t>97</a:t>
                      </a:r>
                      <a:endParaRPr lang="en-US" sz="110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solidFill>
                            <a:srgbClr val="000000"/>
                          </a:solidFill>
                          <a:effectLst/>
                          <a:latin typeface="Arial" panose="020B0604020202020204" pitchFamily="34" charset="0"/>
                          <a:ea typeface="Times New Roman"/>
                          <a:cs typeface="Arial" panose="020B0604020202020204" pitchFamily="34" charset="0"/>
                        </a:rPr>
                        <a:t>31</a:t>
                      </a:r>
                      <a:endParaRPr lang="en-US" sz="110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19</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72</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74%</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14</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12</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$6,600 </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4450">
                <a:tc>
                  <a:txBody>
                    <a:bodyPr/>
                    <a:lstStyle/>
                    <a:p>
                      <a:pPr marL="0" marR="0" algn="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Elem. Alg</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113</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104</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79</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solidFill>
                            <a:srgbClr val="000000"/>
                          </a:solidFill>
                          <a:effectLst/>
                          <a:latin typeface="Arial" panose="020B0604020202020204" pitchFamily="34" charset="0"/>
                          <a:ea typeface="Times New Roman"/>
                          <a:cs typeface="Arial" panose="020B0604020202020204" pitchFamily="34" charset="0"/>
                        </a:rPr>
                        <a:t>56</a:t>
                      </a:r>
                      <a:endParaRPr lang="en-US" sz="110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30</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66</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84%</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20</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26</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$14,300 </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4450">
                <a:tc>
                  <a:txBody>
                    <a:bodyPr/>
                    <a:lstStyle/>
                    <a:p>
                      <a:pPr marL="0" marR="0" algn="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Reading</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43</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46</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35</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25</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solidFill>
                            <a:srgbClr val="000000"/>
                          </a:solidFill>
                          <a:effectLst/>
                          <a:latin typeface="Arial" panose="020B0604020202020204" pitchFamily="34" charset="0"/>
                          <a:ea typeface="Times New Roman"/>
                          <a:cs typeface="Arial" panose="020B0604020202020204" pitchFamily="34" charset="0"/>
                        </a:rPr>
                        <a:t>26</a:t>
                      </a:r>
                      <a:endParaRPr lang="en-US" sz="110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solidFill>
                            <a:srgbClr val="000000"/>
                          </a:solidFill>
                          <a:effectLst/>
                          <a:latin typeface="Arial" panose="020B0604020202020204" pitchFamily="34" charset="0"/>
                          <a:ea typeface="Times New Roman"/>
                          <a:cs typeface="Arial" panose="020B0604020202020204" pitchFamily="34" charset="0"/>
                        </a:rPr>
                        <a:t>14</a:t>
                      </a:r>
                      <a:endParaRPr lang="en-US" sz="110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20</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80%</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solidFill>
                            <a:srgbClr val="000000"/>
                          </a:solidFill>
                          <a:effectLst/>
                          <a:latin typeface="Arial" panose="020B0604020202020204" pitchFamily="34" charset="0"/>
                          <a:ea typeface="Times New Roman"/>
                          <a:cs typeface="Arial" panose="020B0604020202020204" pitchFamily="34" charset="0"/>
                        </a:rPr>
                        <a:t>16</a:t>
                      </a:r>
                      <a:endParaRPr lang="en-US" sz="110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solidFill>
                            <a:srgbClr val="000000"/>
                          </a:solidFill>
                          <a:effectLst/>
                          <a:latin typeface="Arial" panose="020B0604020202020204" pitchFamily="34" charset="0"/>
                          <a:ea typeface="Times New Roman"/>
                          <a:cs typeface="Arial" panose="020B0604020202020204" pitchFamily="34" charset="0"/>
                        </a:rPr>
                        <a:t>12</a:t>
                      </a:r>
                      <a:endParaRPr lang="en-US" sz="110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a:solidFill>
                            <a:srgbClr val="000000"/>
                          </a:solidFill>
                          <a:effectLst/>
                          <a:latin typeface="Arial" panose="020B0604020202020204" pitchFamily="34" charset="0"/>
                          <a:ea typeface="Times New Roman"/>
                          <a:cs typeface="Arial" panose="020B0604020202020204" pitchFamily="34" charset="0"/>
                        </a:rPr>
                        <a:t>$6,600 </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7798">
                <a:tc>
                  <a:txBody>
                    <a:bodyPr/>
                    <a:lstStyle/>
                    <a:p>
                      <a:endParaRPr lang="en-US" sz="1100">
                        <a:effectLst/>
                        <a:latin typeface="Arial" panose="020B0604020202020204" pitchFamily="34" charset="0"/>
                        <a:cs typeface="Arial" panose="020B0604020202020204" pitchFamily="34" charset="0"/>
                      </a:endParaRPr>
                    </a:p>
                  </a:txBody>
                  <a:tcPr marL="53788" marR="53788"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100">
                        <a:effectLst/>
                        <a:latin typeface="Arial" panose="020B0604020202020204" pitchFamily="34" charset="0"/>
                        <a:cs typeface="Arial" panose="020B0604020202020204" pitchFamily="34" charset="0"/>
                      </a:endParaRPr>
                    </a:p>
                  </a:txBody>
                  <a:tcPr marL="53788" marR="537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a:effectLst/>
                        <a:latin typeface="Arial" panose="020B0604020202020204" pitchFamily="34" charset="0"/>
                        <a:cs typeface="Arial" panose="020B0604020202020204" pitchFamily="34" charset="0"/>
                      </a:endParaRPr>
                    </a:p>
                  </a:txBody>
                  <a:tcPr marL="53788" marR="537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a:effectLst/>
                        <a:latin typeface="Arial" panose="020B0604020202020204" pitchFamily="34" charset="0"/>
                        <a:cs typeface="Arial" panose="020B0604020202020204" pitchFamily="34" charset="0"/>
                      </a:endParaRPr>
                    </a:p>
                  </a:txBody>
                  <a:tcPr marL="53788" marR="537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a:effectLst/>
                        <a:latin typeface="Arial" panose="020B0604020202020204" pitchFamily="34" charset="0"/>
                        <a:cs typeface="Arial" panose="020B0604020202020204" pitchFamily="34" charset="0"/>
                      </a:endParaRPr>
                    </a:p>
                  </a:txBody>
                  <a:tcPr marL="53788" marR="537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a:effectLst/>
                        <a:latin typeface="Arial" panose="020B0604020202020204" pitchFamily="34" charset="0"/>
                        <a:cs typeface="Arial" panose="020B0604020202020204" pitchFamily="34" charset="0"/>
                      </a:endParaRPr>
                    </a:p>
                  </a:txBody>
                  <a:tcPr marL="53788" marR="537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a:effectLst/>
                        <a:latin typeface="Arial" panose="020B0604020202020204" pitchFamily="34" charset="0"/>
                        <a:cs typeface="Arial" panose="020B0604020202020204" pitchFamily="34" charset="0"/>
                      </a:endParaRPr>
                    </a:p>
                  </a:txBody>
                  <a:tcPr marL="53788" marR="537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dirty="0">
                        <a:effectLst/>
                        <a:latin typeface="Arial" panose="020B0604020202020204" pitchFamily="34" charset="0"/>
                        <a:cs typeface="Arial" panose="020B0604020202020204" pitchFamily="34" charset="0"/>
                      </a:endParaRPr>
                    </a:p>
                  </a:txBody>
                  <a:tcPr marL="53788" marR="537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dirty="0">
                        <a:effectLst/>
                        <a:latin typeface="Arial" panose="020B0604020202020204" pitchFamily="34" charset="0"/>
                        <a:cs typeface="Arial" panose="020B0604020202020204" pitchFamily="34" charset="0"/>
                      </a:endParaRPr>
                    </a:p>
                  </a:txBody>
                  <a:tcPr marL="53788" marR="537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dirty="0">
                        <a:effectLst/>
                        <a:latin typeface="Arial" panose="020B0604020202020204" pitchFamily="34" charset="0"/>
                        <a:cs typeface="Arial" panose="020B0604020202020204" pitchFamily="34" charset="0"/>
                      </a:endParaRPr>
                    </a:p>
                  </a:txBody>
                  <a:tcPr marL="53788" marR="537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dirty="0">
                        <a:effectLst/>
                        <a:latin typeface="Arial" panose="020B0604020202020204" pitchFamily="34" charset="0"/>
                        <a:cs typeface="Arial" panose="020B0604020202020204" pitchFamily="34" charset="0"/>
                      </a:endParaRPr>
                    </a:p>
                  </a:txBody>
                  <a:tcPr marL="53788" marR="537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dirty="0">
                        <a:effectLst/>
                        <a:latin typeface="Arial" panose="020B0604020202020204" pitchFamily="34" charset="0"/>
                        <a:cs typeface="Arial" panose="020B0604020202020204" pitchFamily="34" charset="0"/>
                      </a:endParaRPr>
                    </a:p>
                  </a:txBody>
                  <a:tcPr marL="53788" marR="537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4958">
                <a:tc>
                  <a:txBody>
                    <a:bodyPr/>
                    <a:lstStyle/>
                    <a:p>
                      <a:pPr marL="0" marR="0" algn="r">
                        <a:lnSpc>
                          <a:spcPct val="115000"/>
                        </a:lnSpc>
                        <a:spcBef>
                          <a:spcPts val="0"/>
                        </a:spcBef>
                        <a:spcAft>
                          <a:spcPts val="0"/>
                        </a:spcAft>
                      </a:pPr>
                      <a:r>
                        <a:rPr lang="en-US" sz="1100" b="1">
                          <a:solidFill>
                            <a:srgbClr val="000000"/>
                          </a:solidFill>
                          <a:effectLst/>
                          <a:latin typeface="Arial" panose="020B0604020202020204" pitchFamily="34" charset="0"/>
                          <a:ea typeface="Times New Roman"/>
                          <a:cs typeface="Arial" panose="020B0604020202020204" pitchFamily="34" charset="0"/>
                        </a:rPr>
                        <a:t>Totals</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lnSpc>
                          <a:spcPct val="115000"/>
                        </a:lnSpc>
                        <a:spcBef>
                          <a:spcPts val="0"/>
                        </a:spcBef>
                        <a:spcAft>
                          <a:spcPts val="0"/>
                        </a:spcAft>
                      </a:pPr>
                      <a:r>
                        <a:rPr lang="en-US" sz="1100">
                          <a:solidFill>
                            <a:srgbClr val="000000"/>
                          </a:solidFill>
                          <a:effectLst/>
                          <a:latin typeface="Arial" panose="020B0604020202020204" pitchFamily="34" charset="0"/>
                          <a:ea typeface="Times New Roman"/>
                          <a:cs typeface="Arial" panose="020B0604020202020204" pitchFamily="34" charset="0"/>
                        </a:rPr>
                        <a:t>115</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rgbClr val="000000"/>
                          </a:solidFill>
                          <a:effectLst/>
                          <a:latin typeface="Arial" panose="020B0604020202020204" pitchFamily="34" charset="0"/>
                          <a:ea typeface="Times New Roman"/>
                          <a:cs typeface="Arial" panose="020B0604020202020204" pitchFamily="34" charset="0"/>
                        </a:rPr>
                        <a:t>188</a:t>
                      </a:r>
                      <a:endParaRPr lang="en-US" sz="110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rgbClr val="000000"/>
                          </a:solidFill>
                          <a:effectLst/>
                          <a:latin typeface="Arial" panose="020B0604020202020204" pitchFamily="34" charset="0"/>
                          <a:ea typeface="Times New Roman"/>
                          <a:cs typeface="Arial" panose="020B0604020202020204" pitchFamily="34" charset="0"/>
                        </a:rPr>
                        <a:t>118</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rgbClr val="000000"/>
                          </a:solidFill>
                          <a:effectLst/>
                          <a:latin typeface="Arial" panose="020B0604020202020204" pitchFamily="34" charset="0"/>
                          <a:ea typeface="Times New Roman"/>
                          <a:cs typeface="Arial" panose="020B0604020202020204" pitchFamily="34" charset="0"/>
                        </a:rPr>
                        <a:t>201</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rgbClr val="000000"/>
                          </a:solidFill>
                          <a:effectLst/>
                          <a:latin typeface="Arial" panose="020B0604020202020204" pitchFamily="34" charset="0"/>
                          <a:ea typeface="Times New Roman"/>
                          <a:cs typeface="Arial" panose="020B0604020202020204" pitchFamily="34" charset="0"/>
                        </a:rPr>
                        <a:t>113</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rgbClr val="000000"/>
                          </a:solidFill>
                          <a:effectLst/>
                          <a:latin typeface="Arial" panose="020B0604020202020204" pitchFamily="34" charset="0"/>
                          <a:ea typeface="Times New Roman"/>
                          <a:cs typeface="Arial" panose="020B0604020202020204" pitchFamily="34" charset="0"/>
                        </a:rPr>
                        <a:t>63</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rgbClr val="000000"/>
                          </a:solidFill>
                          <a:effectLst/>
                          <a:latin typeface="Arial" panose="020B0604020202020204" pitchFamily="34" charset="0"/>
                          <a:ea typeface="Times New Roman"/>
                          <a:cs typeface="Arial" panose="020B0604020202020204" pitchFamily="34" charset="0"/>
                        </a:rPr>
                        <a:t>158</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a:solidFill>
                            <a:srgbClr val="000000"/>
                          </a:solidFill>
                          <a:effectLst/>
                          <a:latin typeface="Arial" panose="020B0604020202020204" pitchFamily="34" charset="0"/>
                          <a:ea typeface="Times New Roman"/>
                          <a:cs typeface="Arial" panose="020B0604020202020204" pitchFamily="34" charset="0"/>
                        </a:rPr>
                        <a:t>79%</a:t>
                      </a:r>
                      <a:endParaRPr lang="en-US" sz="110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rgbClr val="000000"/>
                          </a:solidFill>
                          <a:effectLst/>
                          <a:latin typeface="Arial" panose="020B0604020202020204" pitchFamily="34" charset="0"/>
                          <a:ea typeface="Times New Roman"/>
                          <a:cs typeface="Arial" panose="020B0604020202020204" pitchFamily="34" charset="0"/>
                        </a:rPr>
                        <a:t>17</a:t>
                      </a:r>
                      <a:endParaRPr lang="en-US" sz="110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rgbClr val="000000"/>
                          </a:solidFill>
                          <a:effectLst/>
                          <a:highlight>
                            <a:srgbClr val="FFFF00"/>
                          </a:highlight>
                          <a:latin typeface="Arial" panose="020B0604020202020204" pitchFamily="34" charset="0"/>
                          <a:ea typeface="Times New Roman"/>
                          <a:cs typeface="Arial" panose="020B0604020202020204" pitchFamily="34" charset="0"/>
                        </a:rPr>
                        <a:t>50</a:t>
                      </a:r>
                      <a:endParaRPr lang="en-US" sz="110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100" dirty="0">
                          <a:solidFill>
                            <a:srgbClr val="000000"/>
                          </a:solidFill>
                          <a:effectLst/>
                          <a:highlight>
                            <a:srgbClr val="FFFF00"/>
                          </a:highlight>
                          <a:latin typeface="Arial" panose="020B0604020202020204" pitchFamily="34" charset="0"/>
                          <a:ea typeface="Times New Roman"/>
                          <a:cs typeface="Arial" panose="020B0604020202020204" pitchFamily="34" charset="0"/>
                        </a:rPr>
                        <a:t>$</a:t>
                      </a:r>
                      <a:r>
                        <a:rPr lang="en-US" sz="1100" dirty="0" smtClean="0">
                          <a:solidFill>
                            <a:srgbClr val="000000"/>
                          </a:solidFill>
                          <a:effectLst/>
                          <a:highlight>
                            <a:srgbClr val="FFFF00"/>
                          </a:highlight>
                          <a:latin typeface="Arial" panose="020B0604020202020204" pitchFamily="34" charset="0"/>
                          <a:ea typeface="Times New Roman"/>
                          <a:cs typeface="Arial" panose="020B0604020202020204" pitchFamily="34" charset="0"/>
                        </a:rPr>
                        <a:t>27,500</a:t>
                      </a:r>
                      <a:r>
                        <a:rPr lang="en-US" sz="1100" dirty="0" smtClean="0">
                          <a:solidFill>
                            <a:srgbClr val="000000"/>
                          </a:solidFill>
                          <a:effectLst/>
                          <a:latin typeface="Arial" panose="020B0604020202020204" pitchFamily="34" charset="0"/>
                          <a:ea typeface="Times New Roman"/>
                          <a:cs typeface="Arial" panose="020B0604020202020204" pitchFamily="34" charset="0"/>
                        </a:rPr>
                        <a:t> </a:t>
                      </a:r>
                      <a:endParaRPr lang="en-US" sz="1100" dirty="0">
                        <a:effectLst/>
                        <a:latin typeface="Arial" panose="020B0604020202020204" pitchFamily="34" charset="0"/>
                        <a:ea typeface="Times New Roman"/>
                        <a:cs typeface="Arial" panose="020B0604020202020204" pitchFamily="34" charset="0"/>
                      </a:endParaRPr>
                    </a:p>
                  </a:txBody>
                  <a:tcPr marL="53788" marR="5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8" name="TextBox 7"/>
          <p:cNvSpPr txBox="1"/>
          <p:nvPr/>
        </p:nvSpPr>
        <p:spPr>
          <a:xfrm>
            <a:off x="228600" y="3657600"/>
            <a:ext cx="1039067" cy="307777"/>
          </a:xfrm>
          <a:prstGeom prst="rect">
            <a:avLst/>
          </a:prstGeom>
          <a:noFill/>
        </p:spPr>
        <p:txBody>
          <a:bodyPr wrap="none" rtlCol="0">
            <a:spAutoFit/>
          </a:bodyPr>
          <a:lstStyle/>
          <a:p>
            <a:r>
              <a:rPr lang="en-US" sz="1400" b="1" dirty="0" smtClean="0">
                <a:solidFill>
                  <a:srgbClr val="C00000"/>
                </a:solidFill>
              </a:rPr>
              <a:t>2012-2013</a:t>
            </a:r>
            <a:endParaRPr lang="en-US" sz="1400" b="1" dirty="0">
              <a:solidFill>
                <a:srgbClr val="C00000"/>
              </a:solidFill>
            </a:endParaRPr>
          </a:p>
        </p:txBody>
      </p:sp>
    </p:spTree>
    <p:extLst>
      <p:ext uri="{BB962C8B-B14F-4D97-AF65-F5344CB8AC3E}">
        <p14:creationId xmlns:p14="http://schemas.microsoft.com/office/powerpoint/2010/main" val="63889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448322"/>
          </a:xfrm>
        </p:spPr>
        <p:txBody>
          <a:bodyPr/>
          <a:lstStyle/>
          <a:p>
            <a:r>
              <a:rPr lang="en-US" dirty="0" smtClean="0"/>
              <a:t>Dr. Dana West, Principal</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6757" b="6757"/>
          <a:stretch>
            <a:fillRect/>
          </a:stretch>
        </p:blipFill>
        <p:spPr/>
      </p:pic>
      <p:sp>
        <p:nvSpPr>
          <p:cNvPr id="3" name="Rectangle 2"/>
          <p:cNvSpPr/>
          <p:nvPr/>
        </p:nvSpPr>
        <p:spPr>
          <a:xfrm>
            <a:off x="685800" y="6248400"/>
            <a:ext cx="6781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228600" y="5864352"/>
            <a:ext cx="8153400" cy="612648"/>
          </a:xfrm>
        </p:spPr>
        <p:txBody>
          <a:bodyPr>
            <a:noAutofit/>
          </a:bodyPr>
          <a:lstStyle/>
          <a:p>
            <a:pPr algn="just"/>
            <a:r>
              <a:rPr lang="en-US" dirty="0" smtClean="0">
                <a:latin typeface="+mj-lt"/>
              </a:rPr>
              <a:t>Most companies sell you a product and run.  JFY stays with you and helps your staff get the most out of the program that your students are capable of.  The communication and follow up are excellent. They’re really helping us send our graduates to college able to compete.   </a:t>
            </a:r>
            <a:endParaRPr lang="en-US" dirty="0">
              <a:latin typeface="+mj-lt"/>
            </a:endParaRPr>
          </a:p>
        </p:txBody>
      </p:sp>
      <p:sp>
        <p:nvSpPr>
          <p:cNvPr id="6" name="TextBox 5"/>
          <p:cNvSpPr txBox="1"/>
          <p:nvPr/>
        </p:nvSpPr>
        <p:spPr>
          <a:xfrm rot="1143977">
            <a:off x="-48880" y="5691436"/>
            <a:ext cx="441146" cy="707886"/>
          </a:xfrm>
          <a:prstGeom prst="rect">
            <a:avLst/>
          </a:prstGeom>
          <a:noFill/>
        </p:spPr>
        <p:txBody>
          <a:bodyPr wrap="none" rtlCol="0">
            <a:spAutoFit/>
          </a:bodyPr>
          <a:lstStyle/>
          <a:p>
            <a:r>
              <a:rPr lang="en-US" sz="4000" dirty="0" smtClean="0">
                <a:solidFill>
                  <a:srgbClr val="800000"/>
                </a:solidFill>
                <a:effectLst>
                  <a:outerShdw blurRad="38100" dist="38100" dir="2700000" algn="tl">
                    <a:srgbClr val="000000">
                      <a:alpha val="43137"/>
                    </a:srgbClr>
                  </a:outerShdw>
                </a:effectLst>
                <a:latin typeface="Arial Black" pitchFamily="34" charset="0"/>
              </a:rPr>
              <a:t>“</a:t>
            </a:r>
            <a:endParaRPr lang="en-US" sz="4000" dirty="0">
              <a:solidFill>
                <a:srgbClr val="8000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48542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udy\Documents\JP Marketing - Copy\JFYNetworks\Pictures\LOGO_cc_He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398" y="4230053"/>
            <a:ext cx="2819605" cy="99273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defRPr/>
            </a:pPr>
            <a:fld id="{4DEEA2F6-24B8-452E-A442-C30A3DC79946}" type="slidenum">
              <a:rPr lang="en-US" smtClean="0"/>
              <a:pPr>
                <a:defRPr/>
              </a:pPr>
              <a:t>30</a:t>
            </a:fld>
            <a:endParaRPr lang="en-US"/>
          </a:p>
        </p:txBody>
      </p:sp>
      <p:sp>
        <p:nvSpPr>
          <p:cNvPr id="6" name="Rectangle 2"/>
          <p:cNvSpPr txBox="1">
            <a:spLocks noChangeArrowheads="1"/>
          </p:cNvSpPr>
          <p:nvPr/>
        </p:nvSpPr>
        <p:spPr>
          <a:xfrm>
            <a:off x="457200" y="274638"/>
            <a:ext cx="7620000" cy="715962"/>
          </a:xfrm>
          <a:prstGeom prst="rect">
            <a:avLst/>
          </a:prstGeom>
        </p:spPr>
        <p:txBody>
          <a:bodyPr vert="horz" lIns="91440" tIns="45720" rIns="91440" bIns="45720" rtlCol="0" anchor="b">
            <a:noAutofit/>
          </a:bodyPr>
          <a:lstStyle>
            <a:lvl1pPr algn="ctr" rtl="0" eaLnBrk="1" fontAlgn="base" hangingPunct="1">
              <a:spcBef>
                <a:spcPct val="0"/>
              </a:spcBef>
              <a:spcAft>
                <a:spcPct val="0"/>
              </a:spcAft>
              <a:defRPr sz="2200" b="1" kern="1200" spc="-100">
                <a:ln>
                  <a:noFill/>
                </a:ln>
                <a:solidFill>
                  <a:schemeClr val="tx2"/>
                </a:solidFill>
                <a:latin typeface="+mj-lt"/>
                <a:ea typeface="+mj-ea"/>
                <a:cs typeface="+mj-cs"/>
              </a:defRPr>
            </a:lvl1pPr>
            <a:lvl2pPr algn="l" rtl="0" eaLnBrk="1" fontAlgn="base" hangingPunct="1">
              <a:spcBef>
                <a:spcPct val="0"/>
              </a:spcBef>
              <a:spcAft>
                <a:spcPct val="0"/>
              </a:spcAft>
              <a:defRPr sz="4600">
                <a:solidFill>
                  <a:schemeClr val="tx2"/>
                </a:solidFill>
                <a:latin typeface="Cambria" pitchFamily="18" charset="0"/>
              </a:defRPr>
            </a:lvl2pPr>
            <a:lvl3pPr algn="l" rtl="0" eaLnBrk="1" fontAlgn="base" hangingPunct="1">
              <a:spcBef>
                <a:spcPct val="0"/>
              </a:spcBef>
              <a:spcAft>
                <a:spcPct val="0"/>
              </a:spcAft>
              <a:defRPr sz="4600">
                <a:solidFill>
                  <a:schemeClr val="tx2"/>
                </a:solidFill>
                <a:latin typeface="Cambria" pitchFamily="18" charset="0"/>
              </a:defRPr>
            </a:lvl3pPr>
            <a:lvl4pPr algn="l" rtl="0" eaLnBrk="1" fontAlgn="base" hangingPunct="1">
              <a:spcBef>
                <a:spcPct val="0"/>
              </a:spcBef>
              <a:spcAft>
                <a:spcPct val="0"/>
              </a:spcAft>
              <a:defRPr sz="4600">
                <a:solidFill>
                  <a:schemeClr val="tx2"/>
                </a:solidFill>
                <a:latin typeface="Cambria" pitchFamily="18" charset="0"/>
              </a:defRPr>
            </a:lvl4pPr>
            <a:lvl5pPr algn="l" rtl="0" eaLnBrk="1" fontAlgn="base" hangingPunct="1">
              <a:spcBef>
                <a:spcPct val="0"/>
              </a:spcBef>
              <a:spcAft>
                <a:spcPct val="0"/>
              </a:spcAft>
              <a:defRPr sz="4600">
                <a:solidFill>
                  <a:schemeClr val="tx2"/>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a:lstStyle>
          <a:p>
            <a:pPr fontAlgn="auto">
              <a:spcAft>
                <a:spcPts val="0"/>
              </a:spcAft>
              <a:defRPr/>
            </a:pPr>
            <a:r>
              <a:rPr lang="en-US" sz="3200" i="1" dirty="0" smtClean="0">
                <a:solidFill>
                  <a:srgbClr val="800000"/>
                </a:solidFill>
              </a:rPr>
              <a:t>Comments, Questions, Answers? Call US!</a:t>
            </a:r>
            <a:endParaRPr lang="en-US" sz="3200" i="1" dirty="0">
              <a:solidFill>
                <a:srgbClr val="800000"/>
              </a:solidFill>
            </a:endParaRPr>
          </a:p>
        </p:txBody>
      </p:sp>
      <p:sp>
        <p:nvSpPr>
          <p:cNvPr id="7" name="Rectangle 3"/>
          <p:cNvSpPr txBox="1">
            <a:spLocks noChangeArrowheads="1"/>
          </p:cNvSpPr>
          <p:nvPr/>
        </p:nvSpPr>
        <p:spPr bwMode="auto">
          <a:xfrm>
            <a:off x="1524002" y="1447801"/>
            <a:ext cx="5692775"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1" fontAlgn="base" hangingPunct="1">
              <a:spcBef>
                <a:spcPct val="20000"/>
              </a:spcBef>
              <a:spcAft>
                <a:spcPct val="0"/>
              </a:spcAft>
              <a:buClr>
                <a:schemeClr val="accent1"/>
              </a:buClr>
              <a:buFont typeface="Arial" charset="0"/>
              <a:buNone/>
              <a:defRPr sz="3200" kern="1200">
                <a:solidFill>
                  <a:schemeClr val="tx1"/>
                </a:solidFill>
                <a:latin typeface="+mn-lt"/>
                <a:ea typeface="+mn-ea"/>
                <a:cs typeface="+mn-cs"/>
              </a:defRPr>
            </a:lvl1pPr>
            <a:lvl2pPr marL="457200" indent="0" algn="l" rtl="0" eaLnBrk="1" fontAlgn="base" hangingPunct="1">
              <a:spcBef>
                <a:spcPct val="20000"/>
              </a:spcBef>
              <a:spcAft>
                <a:spcPct val="0"/>
              </a:spcAft>
              <a:buClr>
                <a:schemeClr val="accent2"/>
              </a:buClr>
              <a:buFont typeface="Arial" charset="0"/>
              <a:buNone/>
              <a:defRPr sz="2800" kern="1200">
                <a:solidFill>
                  <a:schemeClr val="tx1"/>
                </a:solidFill>
                <a:latin typeface="+mn-lt"/>
                <a:ea typeface="+mn-ea"/>
                <a:cs typeface="+mn-cs"/>
              </a:defRPr>
            </a:lvl2pPr>
            <a:lvl3pPr marL="914400" indent="0" algn="l" rtl="0" eaLnBrk="1" fontAlgn="base" hangingPunct="1">
              <a:spcBef>
                <a:spcPct val="20000"/>
              </a:spcBef>
              <a:spcAft>
                <a:spcPct val="0"/>
              </a:spcAft>
              <a:buClr>
                <a:srgbClr val="AC956E"/>
              </a:buClr>
              <a:buFont typeface="Arial" charset="0"/>
              <a:buNone/>
              <a:defRPr sz="2400" kern="1200">
                <a:solidFill>
                  <a:schemeClr val="tx1"/>
                </a:solidFill>
                <a:latin typeface="+mn-lt"/>
                <a:ea typeface="+mn-ea"/>
                <a:cs typeface="+mn-cs"/>
              </a:defRPr>
            </a:lvl3pPr>
            <a:lvl4pPr marL="1371600" indent="0" algn="l" rtl="0" eaLnBrk="1" fontAlgn="base" hangingPunct="1">
              <a:spcBef>
                <a:spcPct val="20000"/>
              </a:spcBef>
              <a:spcAft>
                <a:spcPct val="0"/>
              </a:spcAft>
              <a:buClr>
                <a:srgbClr val="808DA9"/>
              </a:buClr>
              <a:buFont typeface="Arial" charset="0"/>
              <a:buNone/>
              <a:defRPr sz="2000" kern="1200">
                <a:solidFill>
                  <a:schemeClr val="tx1"/>
                </a:solidFill>
                <a:latin typeface="+mn-lt"/>
                <a:ea typeface="+mn-ea"/>
                <a:cs typeface="+mn-cs"/>
              </a:defRPr>
            </a:lvl4pPr>
            <a:lvl5pPr marL="1828800" indent="0" algn="l" rtl="0" eaLnBrk="1" fontAlgn="base" hangingPunct="1">
              <a:spcBef>
                <a:spcPct val="20000"/>
              </a:spcBef>
              <a:spcAft>
                <a:spcPct val="0"/>
              </a:spcAft>
              <a:buClr>
                <a:srgbClr val="424E5B"/>
              </a:buClr>
              <a:buFont typeface="Arial" charset="0"/>
              <a:buNone/>
              <a:defRPr sz="2000" kern="120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2000"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2000" kern="1200">
                <a:solidFill>
                  <a:schemeClr val="tx1"/>
                </a:solidFill>
                <a:latin typeface="+mn-lt"/>
                <a:ea typeface="+mn-ea"/>
                <a:cs typeface="+mn-cs"/>
              </a:defRPr>
            </a:lvl9pPr>
          </a:lstStyle>
          <a:p>
            <a:pPr algn="ctr">
              <a:buFontTx/>
              <a:buNone/>
            </a:pPr>
            <a:r>
              <a:rPr lang="en-US" sz="2800" b="1" dirty="0" smtClean="0"/>
              <a:t>For more information contact:</a:t>
            </a:r>
            <a:endParaRPr lang="en-US" sz="1600" dirty="0" smtClean="0"/>
          </a:p>
          <a:p>
            <a:pPr algn="ctr">
              <a:buFontTx/>
              <a:buNone/>
            </a:pPr>
            <a:r>
              <a:rPr lang="en-US" sz="2400" dirty="0" smtClean="0"/>
              <a:t>Gary Kaplan, Executive Director</a:t>
            </a:r>
          </a:p>
          <a:p>
            <a:pPr algn="ctr">
              <a:buFontTx/>
              <a:buNone/>
            </a:pPr>
            <a:r>
              <a:rPr lang="en-US" sz="2400" b="1" dirty="0" smtClean="0">
                <a:solidFill>
                  <a:srgbClr val="800000"/>
                </a:solidFill>
                <a:hlinkClick r:id="rId4"/>
              </a:rPr>
              <a:t>gkaplan@jfynet.org</a:t>
            </a:r>
            <a:endParaRPr lang="en-US" sz="1200" b="1" dirty="0" smtClean="0">
              <a:solidFill>
                <a:srgbClr val="800000"/>
              </a:solidFill>
            </a:endParaRPr>
          </a:p>
          <a:p>
            <a:pPr algn="ctr">
              <a:buFontTx/>
              <a:buNone/>
            </a:pPr>
            <a:endParaRPr lang="en-US" sz="1200" b="1" dirty="0" smtClean="0"/>
          </a:p>
          <a:p>
            <a:pPr algn="ctr">
              <a:buFontTx/>
              <a:buNone/>
            </a:pPr>
            <a:endParaRPr lang="en-US" sz="1200" b="1" dirty="0" smtClean="0"/>
          </a:p>
          <a:p>
            <a:pPr algn="ctr">
              <a:buFontTx/>
              <a:buNone/>
            </a:pPr>
            <a:r>
              <a:rPr lang="en-US" sz="2400" dirty="0" smtClean="0"/>
              <a:t>Derek </a:t>
            </a:r>
            <a:r>
              <a:rPr lang="en-US" sz="2400" dirty="0" err="1" smtClean="0"/>
              <a:t>Kalchbrenner</a:t>
            </a:r>
            <a:r>
              <a:rPr lang="en-US" sz="2400" dirty="0" smtClean="0"/>
              <a:t>, Program Manager</a:t>
            </a:r>
          </a:p>
          <a:p>
            <a:pPr algn="ctr">
              <a:buFontTx/>
              <a:buNone/>
            </a:pPr>
            <a:r>
              <a:rPr lang="en-US" sz="2400" b="1" dirty="0" smtClean="0">
                <a:solidFill>
                  <a:schemeClr val="accent6"/>
                </a:solidFill>
                <a:hlinkClick r:id="rId5"/>
              </a:rPr>
              <a:t>dkalchbrenner@jfynet.org</a:t>
            </a:r>
            <a:endParaRPr lang="en-US" sz="2400" b="1" dirty="0" smtClean="0">
              <a:solidFill>
                <a:schemeClr val="accent6"/>
              </a:solidFill>
            </a:endParaRPr>
          </a:p>
          <a:p>
            <a:pPr algn="ctr">
              <a:buFontTx/>
              <a:buNone/>
            </a:pPr>
            <a:endParaRPr lang="en-US" sz="2400" b="1" dirty="0" smtClean="0"/>
          </a:p>
          <a:p>
            <a:pPr algn="ctr">
              <a:buFontTx/>
              <a:buNone/>
            </a:pPr>
            <a:endParaRPr lang="en-US" b="1" dirty="0" smtClean="0"/>
          </a:p>
        </p:txBody>
      </p:sp>
      <p:sp>
        <p:nvSpPr>
          <p:cNvPr id="8" name="TextBox 1"/>
          <p:cNvSpPr txBox="1">
            <a:spLocks noChangeArrowheads="1"/>
          </p:cNvSpPr>
          <p:nvPr/>
        </p:nvSpPr>
        <p:spPr bwMode="auto">
          <a:xfrm>
            <a:off x="1642745" y="5257800"/>
            <a:ext cx="4983800" cy="738664"/>
          </a:xfrm>
          <a:prstGeom prst="rect">
            <a:avLst/>
          </a:prstGeom>
          <a:noFill/>
          <a:ln w="9525">
            <a:noFill/>
            <a:miter lim="800000"/>
            <a:headEnd/>
            <a:tailEnd/>
          </a:ln>
        </p:spPr>
        <p:txBody>
          <a:bodyPr wrap="none">
            <a:spAutoFit/>
          </a:bodyPr>
          <a:lstStyle/>
          <a:p>
            <a:pPr algn="ctr"/>
            <a:r>
              <a:rPr lang="en-US" sz="1400" b="1" dirty="0"/>
              <a:t>Let’s get social</a:t>
            </a:r>
          </a:p>
          <a:p>
            <a:pPr algn="ctr"/>
            <a:r>
              <a:rPr lang="en-US" sz="1400" dirty="0"/>
              <a:t>LIKE us on </a:t>
            </a:r>
            <a:r>
              <a:rPr lang="en-US" sz="1400" dirty="0" err="1"/>
              <a:t>FaceBook</a:t>
            </a:r>
            <a:r>
              <a:rPr lang="en-US" sz="1400" dirty="0"/>
              <a:t>: </a:t>
            </a:r>
            <a:r>
              <a:rPr lang="en-US" sz="1400" dirty="0">
                <a:solidFill>
                  <a:schemeClr val="accent6"/>
                </a:solidFill>
                <a:hlinkClick r:id="rId6"/>
              </a:rPr>
              <a:t>http://www.facebook.com/JFYBoston</a:t>
            </a:r>
            <a:r>
              <a:rPr lang="en-US" sz="1400" dirty="0">
                <a:solidFill>
                  <a:schemeClr val="accent6"/>
                </a:solidFill>
              </a:rPr>
              <a:t> </a:t>
            </a:r>
          </a:p>
          <a:p>
            <a:pPr algn="ctr"/>
            <a:r>
              <a:rPr lang="en-US" sz="1400" dirty="0"/>
              <a:t>Follow us on twitter: </a:t>
            </a:r>
            <a:r>
              <a:rPr lang="en-US" sz="1400" dirty="0">
                <a:solidFill>
                  <a:schemeClr val="accent6"/>
                </a:solidFill>
                <a:hlinkClick r:id="rId7"/>
              </a:rPr>
              <a:t>https://twitter.com/#!/JFYNetworks</a:t>
            </a:r>
            <a:r>
              <a:rPr lang="en-US" sz="1400" dirty="0">
                <a:solidFill>
                  <a:schemeClr val="accent6"/>
                </a:solidFill>
              </a:rPr>
              <a:t> </a:t>
            </a:r>
          </a:p>
        </p:txBody>
      </p:sp>
      <p:pic>
        <p:nvPicPr>
          <p:cNvPr id="9" name="Picture 5" descr="C:\Users\Judy\AppData\Local\Microsoft\Windows\Temporary Internet Files\Content.IE5\Q8HLTDJ6\MP900072781[1].jpg"/>
          <p:cNvPicPr>
            <a:picLocks noChangeAspect="1" noChangeArrowheads="1"/>
          </p:cNvPicPr>
          <p:nvPr/>
        </p:nvPicPr>
        <p:blipFill>
          <a:blip r:embed="rId8"/>
          <a:srcRect/>
          <a:stretch>
            <a:fillRect/>
          </a:stretch>
        </p:blipFill>
        <p:spPr bwMode="auto">
          <a:xfrm>
            <a:off x="2769973" y="3072606"/>
            <a:ext cx="3352800" cy="76200"/>
          </a:xfrm>
          <a:prstGeom prst="rect">
            <a:avLst/>
          </a:prstGeom>
          <a:noFill/>
          <a:ln w="9525">
            <a:noFill/>
            <a:miter lim="800000"/>
            <a:headEnd/>
            <a:tailEnd/>
          </a:ln>
        </p:spPr>
      </p:pic>
      <p:pic>
        <p:nvPicPr>
          <p:cNvPr id="4100" name="Picture 4" descr="http://ts3.mm.bing.net/th?id=H.5026899468683438&amp;pid=15.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79939" y="5788844"/>
            <a:ext cx="406219" cy="41428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s1.mm.bing.net/th?id=H.4682584872322264&amp;pid=15.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4156" y="5572120"/>
            <a:ext cx="400507" cy="48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193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300" b="1" dirty="0">
                <a:solidFill>
                  <a:srgbClr val="800000"/>
                </a:solidFill>
                <a:effectLst>
                  <a:outerShdw blurRad="38100" dist="38100" dir="2700000" algn="tl">
                    <a:srgbClr val="000000">
                      <a:alpha val="43137"/>
                    </a:srgbClr>
                  </a:outerShdw>
                </a:effectLst>
              </a:rPr>
              <a:t>What is the ACCUPLACER?</a:t>
            </a:r>
          </a:p>
        </p:txBody>
      </p:sp>
      <p:sp>
        <p:nvSpPr>
          <p:cNvPr id="4099" name="Rectangle 3"/>
          <p:cNvSpPr>
            <a:spLocks noGrp="1" noChangeArrowheads="1"/>
          </p:cNvSpPr>
          <p:nvPr>
            <p:ph type="body" idx="1"/>
          </p:nvPr>
        </p:nvSpPr>
        <p:spPr/>
        <p:txBody>
          <a:bodyPr>
            <a:noAutofit/>
          </a:bodyPr>
          <a:lstStyle/>
          <a:p>
            <a:r>
              <a:rPr lang="en-US" sz="2400" b="1" dirty="0"/>
              <a:t>ACCUPLACER is a suite of computer-adaptive </a:t>
            </a:r>
            <a:r>
              <a:rPr lang="en-US" sz="2400" b="1" dirty="0" smtClean="0"/>
              <a:t>diagnostic and placement </a:t>
            </a:r>
            <a:r>
              <a:rPr lang="en-US" sz="2400" b="1" dirty="0"/>
              <a:t>tests that </a:t>
            </a:r>
            <a:r>
              <a:rPr lang="en-US" sz="2400" b="1" dirty="0" smtClean="0"/>
              <a:t>assess </a:t>
            </a:r>
            <a:r>
              <a:rPr lang="en-US" sz="2400" b="1" dirty="0"/>
              <a:t>reading, writing, and math </a:t>
            </a:r>
            <a:r>
              <a:rPr lang="en-US" sz="2400" b="1" dirty="0" smtClean="0"/>
              <a:t>skills. </a:t>
            </a:r>
          </a:p>
          <a:p>
            <a:endParaRPr lang="en-US" sz="2400" b="1" dirty="0"/>
          </a:p>
          <a:p>
            <a:r>
              <a:rPr lang="en-US" sz="2400" b="1" dirty="0" smtClean="0"/>
              <a:t>ACCUPLACER is a College Board product.</a:t>
            </a:r>
          </a:p>
          <a:p>
            <a:pPr lvl="1"/>
            <a:endParaRPr lang="en-US" sz="2400" dirty="0">
              <a:solidFill>
                <a:srgbClr val="000000"/>
              </a:solidFill>
            </a:endParaRPr>
          </a:p>
          <a:p>
            <a:pPr lvl="1" eaLnBrk="1" hangingPunct="1"/>
            <a:endParaRPr lang="en-US" sz="600" dirty="0">
              <a:solidFill>
                <a:srgbClr val="000000"/>
              </a:solidFill>
            </a:endParaRPr>
          </a:p>
          <a:p>
            <a:r>
              <a:rPr lang="en-US" sz="2400" b="1" dirty="0" smtClean="0"/>
              <a:t>Most commonly used assessments:  Reading </a:t>
            </a:r>
            <a:r>
              <a:rPr lang="en-US" sz="2400" b="1" dirty="0"/>
              <a:t>Comprehension, Sentence Skills, Arithmetic, </a:t>
            </a:r>
            <a:r>
              <a:rPr lang="en-US" sz="2400" b="1" dirty="0" smtClean="0"/>
              <a:t>Elementary Algebra, and </a:t>
            </a:r>
            <a:r>
              <a:rPr lang="en-US" sz="2400" b="1" dirty="0" err="1" smtClean="0"/>
              <a:t>WritePlacer</a:t>
            </a:r>
            <a:r>
              <a:rPr lang="en-US" sz="2400" b="1" dirty="0" smtClean="0"/>
              <a:t> (essay).</a:t>
            </a:r>
            <a:endParaRPr lang="en-US" sz="2400" b="1" dirty="0"/>
          </a:p>
        </p:txBody>
      </p:sp>
      <p:sp>
        <p:nvSpPr>
          <p:cNvPr id="6" name="Slide Number Placeholder 5"/>
          <p:cNvSpPr txBox="1">
            <a:spLocks/>
          </p:cNvSpPr>
          <p:nvPr/>
        </p:nvSpPr>
        <p:spPr bwMode="auto">
          <a:xfrm>
            <a:off x="8531225" y="5648326"/>
            <a:ext cx="549275" cy="396875"/>
          </a:xfrm>
          <a:prstGeom prst="bracketPair">
            <a:avLst>
              <a:gd name="adj" fmla="val 17949"/>
            </a:avLst>
          </a:prstGeom>
          <a:noFill/>
          <a:ln w="19050">
            <a:solidFill>
              <a:srgbClr val="800000"/>
            </a:solidFill>
            <a:round/>
            <a:headEnd/>
            <a:tailEnd/>
          </a:ln>
        </p:spPr>
        <p:txBody>
          <a:bodyPr vert="horz" wrap="square" lIns="0" tIns="0" rIns="0" bIns="0" numCol="1" rtlCol="0" anchor="ctr" anchorCtr="0" compatLnSpc="1">
            <a:prstTxWarp prst="textNoShape">
              <a:avLst/>
            </a:prstTxWarp>
          </a:bodyPr>
          <a:lstStyle>
            <a:defPPr>
              <a:defRPr lang="en-US"/>
            </a:defPPr>
            <a:lvl1pPr algn="ctr" rtl="0" fontAlgn="base">
              <a:spcBef>
                <a:spcPct val="0"/>
              </a:spcBef>
              <a:spcAft>
                <a:spcPct val="0"/>
              </a:spcAft>
              <a:defRPr sz="18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rgbClr val="800000"/>
                </a:solidFill>
              </a:rPr>
              <a:t>4</a:t>
            </a:r>
          </a:p>
        </p:txBody>
      </p:sp>
    </p:spTree>
    <p:extLst>
      <p:ext uri="{BB962C8B-B14F-4D97-AF65-F5344CB8AC3E}">
        <p14:creationId xmlns:p14="http://schemas.microsoft.com/office/powerpoint/2010/main" val="4211760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152400"/>
            <a:ext cx="7620000" cy="1143000"/>
          </a:xfrm>
        </p:spPr>
        <p:txBody>
          <a:bodyPr/>
          <a:lstStyle/>
          <a:p>
            <a:pPr eaLnBrk="1" fontAlgn="auto" hangingPunct="1">
              <a:spcAft>
                <a:spcPts val="0"/>
              </a:spcAft>
              <a:defRPr/>
            </a:pPr>
            <a:r>
              <a:rPr lang="en-US" sz="4300" b="1" dirty="0">
                <a:solidFill>
                  <a:schemeClr val="accent6"/>
                </a:solidFill>
                <a:effectLst>
                  <a:outerShdw blurRad="38100" dist="38100" dir="2700000" algn="tl">
                    <a:srgbClr val="000000"/>
                  </a:outerShdw>
                </a:effectLst>
              </a:rPr>
              <a:t>Placements vs. Diagnostics</a:t>
            </a:r>
          </a:p>
        </p:txBody>
      </p:sp>
      <p:sp>
        <p:nvSpPr>
          <p:cNvPr id="20482" name="Rectangle 3"/>
          <p:cNvSpPr>
            <a:spLocks noGrp="1" noChangeArrowheads="1"/>
          </p:cNvSpPr>
          <p:nvPr>
            <p:ph idx="1"/>
          </p:nvPr>
        </p:nvSpPr>
        <p:spPr>
          <a:xfrm>
            <a:off x="304800" y="1219200"/>
            <a:ext cx="7620000" cy="4800600"/>
          </a:xfrm>
        </p:spPr>
        <p:txBody>
          <a:bodyPr/>
          <a:lstStyle/>
          <a:p>
            <a:pPr eaLnBrk="1" hangingPunct="1"/>
            <a:r>
              <a:rPr lang="en-US" sz="2800" b="1" dirty="0" smtClean="0">
                <a:solidFill>
                  <a:schemeClr val="accent6"/>
                </a:solidFill>
              </a:rPr>
              <a:t>ACCUPLACER Placements</a:t>
            </a:r>
          </a:p>
          <a:p>
            <a:pPr lvl="1" eaLnBrk="1" hangingPunct="1"/>
            <a:r>
              <a:rPr lang="en-US" sz="2200" b="1" dirty="0" smtClean="0">
                <a:solidFill>
                  <a:srgbClr val="000000"/>
                </a:solidFill>
              </a:rPr>
              <a:t>Untimed and adaptive</a:t>
            </a:r>
          </a:p>
          <a:p>
            <a:pPr lvl="1" eaLnBrk="1" hangingPunct="1"/>
            <a:r>
              <a:rPr lang="en-US" sz="2200" b="1" dirty="0" smtClean="0">
                <a:solidFill>
                  <a:srgbClr val="000000"/>
                </a:solidFill>
              </a:rPr>
              <a:t>12 – 20 items</a:t>
            </a:r>
          </a:p>
          <a:p>
            <a:pPr lvl="1" eaLnBrk="1" hangingPunct="1"/>
            <a:r>
              <a:rPr lang="en-US" sz="2200" b="1" dirty="0" smtClean="0">
                <a:solidFill>
                  <a:srgbClr val="000000"/>
                </a:solidFill>
              </a:rPr>
              <a:t>Provide numerical scores</a:t>
            </a:r>
            <a:endParaRPr lang="en-US" sz="500" b="1" dirty="0" smtClean="0">
              <a:solidFill>
                <a:srgbClr val="000000"/>
              </a:solidFill>
            </a:endParaRPr>
          </a:p>
          <a:p>
            <a:pPr eaLnBrk="1" hangingPunct="1"/>
            <a:r>
              <a:rPr lang="en-US" sz="2800" b="1" dirty="0" smtClean="0">
                <a:solidFill>
                  <a:schemeClr val="accent6"/>
                </a:solidFill>
              </a:rPr>
              <a:t>ACCUPLACER Diagnostics</a:t>
            </a:r>
          </a:p>
          <a:p>
            <a:pPr lvl="1" eaLnBrk="1" hangingPunct="1"/>
            <a:r>
              <a:rPr lang="en-US" sz="2200" b="1" dirty="0">
                <a:solidFill>
                  <a:srgbClr val="000000"/>
                </a:solidFill>
              </a:rPr>
              <a:t>Untimed and </a:t>
            </a:r>
            <a:r>
              <a:rPr lang="en-US" sz="2200" b="1" dirty="0" smtClean="0">
                <a:solidFill>
                  <a:srgbClr val="000000"/>
                </a:solidFill>
              </a:rPr>
              <a:t>adaptive</a:t>
            </a:r>
          </a:p>
          <a:p>
            <a:pPr lvl="1" eaLnBrk="1" hangingPunct="1"/>
            <a:r>
              <a:rPr lang="en-US" sz="2200" b="1" dirty="0" smtClean="0">
                <a:solidFill>
                  <a:srgbClr val="000000"/>
                </a:solidFill>
              </a:rPr>
              <a:t>40 items, 5 domains per test, 3 skill levels per domain</a:t>
            </a:r>
          </a:p>
          <a:p>
            <a:pPr lvl="1" eaLnBrk="1" hangingPunct="1"/>
            <a:r>
              <a:rPr lang="en-US" sz="2200" b="1" dirty="0" smtClean="0">
                <a:solidFill>
                  <a:srgbClr val="000000"/>
                </a:solidFill>
              </a:rPr>
              <a:t>Domain level numerical scores, categorical scores and proficiency statements</a:t>
            </a:r>
          </a:p>
          <a:p>
            <a:pPr lvl="1" eaLnBrk="1" hangingPunct="1"/>
            <a:r>
              <a:rPr lang="en-US" sz="2200" b="1" dirty="0" smtClean="0">
                <a:solidFill>
                  <a:srgbClr val="000000"/>
                </a:solidFill>
              </a:rPr>
              <a:t>Individual, summary and score roster reports provide diagnostic information to guide instruction</a:t>
            </a:r>
          </a:p>
        </p:txBody>
      </p:sp>
      <p:sp>
        <p:nvSpPr>
          <p:cNvPr id="20483" name="Slide Number Placeholder 5"/>
          <p:cNvSpPr>
            <a:spLocks noGrp="1"/>
          </p:cNvSpPr>
          <p:nvPr>
            <p:ph type="sldNum" sz="quarter" idx="4294967295"/>
          </p:nvPr>
        </p:nvSpPr>
        <p:spPr bwMode="auto">
          <a:xfrm>
            <a:off x="8531225" y="5648326"/>
            <a:ext cx="549275" cy="396875"/>
          </a:xfrm>
          <a:prstGeom prst="bracketPair">
            <a:avLst>
              <a:gd name="adj" fmla="val 17949"/>
            </a:avLst>
          </a:prstGeom>
          <a:noFill/>
          <a:ln>
            <a:solidFill>
              <a:schemeClr val="accent6"/>
            </a:solidFill>
            <a:round/>
            <a:headEnd/>
            <a:tailEnd/>
          </a:ln>
        </p:spPr>
        <p:txBody>
          <a:bodyPr wrap="square" numCol="1" anchorCtr="0" compatLnSpc="1">
            <a:prstTxWarp prst="textNoShape">
              <a:avLst/>
            </a:prstTxWarp>
          </a:bodyPr>
          <a:lstStyle/>
          <a:p>
            <a:fld id="{D07304ED-CFA7-4FA3-A5E6-A4B206F82067}" type="slidenum">
              <a:rPr lang="en-US" smtClean="0">
                <a:solidFill>
                  <a:schemeClr val="accent6"/>
                </a:solidFill>
              </a:rPr>
              <a:pPr/>
              <a:t>5</a:t>
            </a:fld>
            <a:endParaRPr lang="en-US" dirty="0" smtClean="0">
              <a:solidFill>
                <a:schemeClr val="accent6"/>
              </a:solidFill>
            </a:endParaRPr>
          </a:p>
        </p:txBody>
      </p:sp>
    </p:spTree>
    <p:extLst>
      <p:ext uri="{BB962C8B-B14F-4D97-AF65-F5344CB8AC3E}">
        <p14:creationId xmlns:p14="http://schemas.microsoft.com/office/powerpoint/2010/main" val="2374318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sz="4000" b="1" dirty="0" smtClean="0">
                <a:solidFill>
                  <a:srgbClr val="C00000"/>
                </a:solidFill>
                <a:effectLst>
                  <a:outerShdw blurRad="38100" dist="38100" dir="2700000" algn="tl">
                    <a:srgbClr val="000000">
                      <a:alpha val="43137"/>
                    </a:srgbClr>
                  </a:outerShdw>
                </a:effectLst>
              </a:rPr>
              <a:t/>
            </a:r>
            <a:br>
              <a:rPr lang="en-US" sz="4000" b="1" dirty="0" smtClean="0">
                <a:solidFill>
                  <a:srgbClr val="C00000"/>
                </a:solidFill>
                <a:effectLst>
                  <a:outerShdw blurRad="38100" dist="38100" dir="2700000" algn="tl">
                    <a:srgbClr val="000000">
                      <a:alpha val="43137"/>
                    </a:srgbClr>
                  </a:outerShdw>
                </a:effectLst>
              </a:rPr>
            </a:br>
            <a:r>
              <a:rPr lang="en-US" sz="4000" b="1" dirty="0" smtClean="0">
                <a:solidFill>
                  <a:srgbClr val="800000"/>
                </a:solidFill>
                <a:effectLst>
                  <a:outerShdw blurRad="38100" dist="38100" dir="2700000" algn="tl">
                    <a:srgbClr val="000000">
                      <a:alpha val="43137"/>
                    </a:srgbClr>
                  </a:outerShdw>
                </a:effectLst>
              </a:rPr>
              <a:t>How </a:t>
            </a:r>
            <a:r>
              <a:rPr lang="en-US" sz="4000" b="1" dirty="0">
                <a:solidFill>
                  <a:srgbClr val="800000"/>
                </a:solidFill>
                <a:effectLst>
                  <a:outerShdw blurRad="38100" dist="38100" dir="2700000" algn="tl">
                    <a:srgbClr val="000000">
                      <a:alpha val="43137"/>
                    </a:srgbClr>
                  </a:outerShdw>
                </a:effectLst>
              </a:rPr>
              <a:t>is the ACCUPLACER </a:t>
            </a:r>
            <a:r>
              <a:rPr lang="en-US" sz="4000" b="1" dirty="0" smtClean="0">
                <a:solidFill>
                  <a:srgbClr val="800000"/>
                </a:solidFill>
                <a:effectLst>
                  <a:outerShdw blurRad="38100" dist="38100" dir="2700000" algn="tl">
                    <a:srgbClr val="000000">
                      <a:alpha val="43137"/>
                    </a:srgbClr>
                  </a:outerShdw>
                </a:effectLst>
              </a:rPr>
              <a:t>used </a:t>
            </a:r>
            <a:r>
              <a:rPr lang="en-US" sz="4000" b="1" dirty="0">
                <a:solidFill>
                  <a:srgbClr val="800000"/>
                </a:solidFill>
                <a:effectLst>
                  <a:outerShdw blurRad="38100" dist="38100" dir="2700000" algn="tl">
                    <a:srgbClr val="000000">
                      <a:alpha val="43137"/>
                    </a:srgbClr>
                  </a:outerShdw>
                </a:effectLst>
              </a:rPr>
              <a:t>in Massachusetts?</a:t>
            </a:r>
            <a:r>
              <a:rPr lang="en-US" sz="4000" dirty="0"/>
              <a:t/>
            </a:r>
            <a:br>
              <a:rPr lang="en-US" sz="4000" dirty="0"/>
            </a:br>
            <a:endParaRPr lang="en-US" sz="4000" dirty="0"/>
          </a:p>
        </p:txBody>
      </p:sp>
      <p:sp>
        <p:nvSpPr>
          <p:cNvPr id="5123" name="Rectangle 3"/>
          <p:cNvSpPr>
            <a:spLocks noGrp="1" noChangeArrowheads="1"/>
          </p:cNvSpPr>
          <p:nvPr>
            <p:ph type="body" idx="1"/>
          </p:nvPr>
        </p:nvSpPr>
        <p:spPr/>
        <p:txBody>
          <a:bodyPr/>
          <a:lstStyle/>
          <a:p>
            <a:r>
              <a:rPr lang="en-US" sz="1800" b="1" dirty="0" smtClean="0"/>
              <a:t>The Massachusetts Department of Higher Education requires each public institution to assess the academic skills of entering students in mathematics, reading, and writing.</a:t>
            </a:r>
          </a:p>
          <a:p>
            <a:endParaRPr lang="en-US" sz="1800" b="1" dirty="0"/>
          </a:p>
          <a:p>
            <a:r>
              <a:rPr lang="en-US" sz="1800" b="1" dirty="0" smtClean="0"/>
              <a:t>All </a:t>
            </a:r>
            <a:r>
              <a:rPr lang="en-US" sz="1800" b="1" dirty="0"/>
              <a:t>entering first-year students at Massachusetts public colleges and universities are required to take the ACCUPLACER Placement </a:t>
            </a:r>
            <a:r>
              <a:rPr lang="en-US" sz="1800" b="1" dirty="0" smtClean="0"/>
              <a:t>Tests in </a:t>
            </a:r>
            <a:r>
              <a:rPr lang="en-US" sz="1800" b="1" i="1" dirty="0" smtClean="0"/>
              <a:t>Reading Comprehension</a:t>
            </a:r>
            <a:r>
              <a:rPr lang="en-US" sz="1800" b="1" dirty="0" smtClean="0"/>
              <a:t>, </a:t>
            </a:r>
            <a:r>
              <a:rPr lang="en-US" sz="1800" b="1" i="1" dirty="0" smtClean="0"/>
              <a:t>Arithmetic, Elementary Algebra</a:t>
            </a:r>
            <a:r>
              <a:rPr lang="en-US" sz="1800" b="1" dirty="0" smtClean="0"/>
              <a:t>, and Writing*.</a:t>
            </a:r>
          </a:p>
          <a:p>
            <a:pPr marL="114300" indent="0">
              <a:buNone/>
            </a:pPr>
            <a:endParaRPr lang="en-US" sz="1800" b="1" dirty="0" smtClean="0"/>
          </a:p>
          <a:p>
            <a:r>
              <a:rPr lang="en-US" sz="1800" b="1" dirty="0" smtClean="0"/>
              <a:t>Students who do not meet qualifying scores must take developmental courses.</a:t>
            </a:r>
          </a:p>
          <a:p>
            <a:endParaRPr lang="en-US" sz="1800" b="1" dirty="0" smtClean="0"/>
          </a:p>
          <a:p>
            <a:r>
              <a:rPr lang="en-US" sz="1800" b="1" dirty="0" smtClean="0"/>
              <a:t>More information at: </a:t>
            </a:r>
            <a:r>
              <a:rPr lang="en-US" sz="1800" dirty="0" smtClean="0">
                <a:hlinkClick r:id="rId3"/>
              </a:rPr>
              <a:t>Admissions &amp; Transfer / Information and Tools for Students / Massachusetts Department of Higher Education</a:t>
            </a:r>
            <a:endParaRPr lang="en-US" sz="1800" dirty="0"/>
          </a:p>
        </p:txBody>
      </p:sp>
      <p:sp>
        <p:nvSpPr>
          <p:cNvPr id="6" name="Slide Number Placeholder 5"/>
          <p:cNvSpPr txBox="1">
            <a:spLocks/>
          </p:cNvSpPr>
          <p:nvPr/>
        </p:nvSpPr>
        <p:spPr bwMode="auto">
          <a:xfrm>
            <a:off x="8531225" y="5648326"/>
            <a:ext cx="549275" cy="396875"/>
          </a:xfrm>
          <a:prstGeom prst="bracketPair">
            <a:avLst>
              <a:gd name="adj" fmla="val 17949"/>
            </a:avLst>
          </a:prstGeom>
          <a:noFill/>
          <a:ln w="19050">
            <a:solidFill>
              <a:srgbClr val="800000"/>
            </a:solidFill>
            <a:round/>
            <a:headEnd/>
            <a:tailEnd/>
          </a:ln>
        </p:spPr>
        <p:txBody>
          <a:bodyPr vert="horz" wrap="square" lIns="0" tIns="0" rIns="0" bIns="0" numCol="1" rtlCol="0" anchor="ctr" anchorCtr="0" compatLnSpc="1">
            <a:prstTxWarp prst="textNoShape">
              <a:avLst/>
            </a:prstTxWarp>
          </a:bodyPr>
          <a:lstStyle>
            <a:defPPr>
              <a:defRPr lang="en-US"/>
            </a:defPPr>
            <a:lvl1pPr algn="ctr" rtl="0" fontAlgn="base">
              <a:spcBef>
                <a:spcPct val="0"/>
              </a:spcBef>
              <a:spcAft>
                <a:spcPct val="0"/>
              </a:spcAft>
              <a:defRPr sz="18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rgbClr val="800000"/>
                </a:solidFill>
              </a:rPr>
              <a:t>6</a:t>
            </a:r>
          </a:p>
        </p:txBody>
      </p:sp>
      <p:sp>
        <p:nvSpPr>
          <p:cNvPr id="7" name="TextBox 6"/>
          <p:cNvSpPr txBox="1"/>
          <p:nvPr/>
        </p:nvSpPr>
        <p:spPr>
          <a:xfrm>
            <a:off x="282146" y="6168913"/>
            <a:ext cx="8523716" cy="461665"/>
          </a:xfrm>
          <a:prstGeom prst="rect">
            <a:avLst/>
          </a:prstGeom>
          <a:noFill/>
        </p:spPr>
        <p:txBody>
          <a:bodyPr wrap="square" rtlCol="0">
            <a:spAutoFit/>
          </a:bodyPr>
          <a:lstStyle/>
          <a:p>
            <a:r>
              <a:rPr lang="en-US" sz="1200" b="1" dirty="0" smtClean="0"/>
              <a:t>*Schools have multiple options for the writing requirement: ACCUPLACER Sentence Skills, ACCUPLACER </a:t>
            </a:r>
            <a:r>
              <a:rPr lang="en-US" sz="1200" b="1" dirty="0" err="1" smtClean="0"/>
              <a:t>WritePlacer</a:t>
            </a:r>
            <a:r>
              <a:rPr lang="en-US" sz="1200" b="1" dirty="0" smtClean="0"/>
              <a:t>, or a school – developed test.  </a:t>
            </a:r>
            <a:endParaRPr lang="en-US" sz="1200" b="1" dirty="0"/>
          </a:p>
        </p:txBody>
      </p:sp>
    </p:spTree>
    <p:extLst>
      <p:ext uri="{BB962C8B-B14F-4D97-AF65-F5344CB8AC3E}">
        <p14:creationId xmlns:p14="http://schemas.microsoft.com/office/powerpoint/2010/main" val="34841096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600" b="1" dirty="0">
                <a:solidFill>
                  <a:srgbClr val="800000"/>
                </a:solidFill>
                <a:effectLst>
                  <a:outerShdw blurRad="38100" dist="38100" dir="2700000" algn="tl">
                    <a:srgbClr val="000000">
                      <a:alpha val="43137"/>
                    </a:srgbClr>
                  </a:outerShdw>
                </a:effectLst>
              </a:rPr>
              <a:t>What are Developmental Courses?</a:t>
            </a:r>
          </a:p>
        </p:txBody>
      </p:sp>
      <p:sp>
        <p:nvSpPr>
          <p:cNvPr id="6147" name="Rectangle 3"/>
          <p:cNvSpPr>
            <a:spLocks noGrp="1" noChangeArrowheads="1"/>
          </p:cNvSpPr>
          <p:nvPr>
            <p:ph type="body" idx="1"/>
          </p:nvPr>
        </p:nvSpPr>
        <p:spPr/>
        <p:txBody>
          <a:bodyPr/>
          <a:lstStyle/>
          <a:p>
            <a:r>
              <a:rPr lang="en-US" sz="2800" dirty="0"/>
              <a:t>Developmental </a:t>
            </a:r>
            <a:r>
              <a:rPr lang="en-US" sz="2800" dirty="0" smtClean="0"/>
              <a:t>courses </a:t>
            </a:r>
            <a:r>
              <a:rPr lang="en-US" sz="2800" dirty="0"/>
              <a:t>are </a:t>
            </a:r>
            <a:r>
              <a:rPr lang="en-US" sz="2800" dirty="0" smtClean="0"/>
              <a:t>college courses </a:t>
            </a:r>
            <a:r>
              <a:rPr lang="en-US" sz="2800" dirty="0"/>
              <a:t>that provide students with the fundamentals in </a:t>
            </a:r>
            <a:r>
              <a:rPr lang="en-US" sz="2800" dirty="0" smtClean="0"/>
              <a:t>math or ELA. </a:t>
            </a:r>
            <a:endParaRPr lang="en-US" sz="2800" dirty="0"/>
          </a:p>
          <a:p>
            <a:r>
              <a:rPr lang="en-US" sz="2800" dirty="0"/>
              <a:t>Developmental courses cost </a:t>
            </a:r>
            <a:r>
              <a:rPr lang="en-US" sz="2800" dirty="0" smtClean="0"/>
              <a:t>the same tuition and fees as regular </a:t>
            </a:r>
            <a:r>
              <a:rPr lang="en-US" sz="2800" dirty="0"/>
              <a:t>college courses but do not count towards a degree.</a:t>
            </a:r>
          </a:p>
          <a:p>
            <a:r>
              <a:rPr lang="en-US" sz="2800" dirty="0"/>
              <a:t>Depending on ACCUPLACER </a:t>
            </a:r>
            <a:r>
              <a:rPr lang="en-US" sz="2800" dirty="0" smtClean="0"/>
              <a:t>scores, students can be required to take up to 7 developmental courses.</a:t>
            </a:r>
            <a:endParaRPr lang="en-US" sz="2800" dirty="0"/>
          </a:p>
        </p:txBody>
      </p:sp>
      <p:sp>
        <p:nvSpPr>
          <p:cNvPr id="6" name="Slide Number Placeholder 5"/>
          <p:cNvSpPr txBox="1">
            <a:spLocks/>
          </p:cNvSpPr>
          <p:nvPr/>
        </p:nvSpPr>
        <p:spPr bwMode="auto">
          <a:xfrm>
            <a:off x="8382001" y="6084287"/>
            <a:ext cx="549275" cy="396875"/>
          </a:xfrm>
          <a:prstGeom prst="bracketPair">
            <a:avLst>
              <a:gd name="adj" fmla="val 17949"/>
            </a:avLst>
          </a:prstGeom>
          <a:noFill/>
          <a:ln w="19050">
            <a:solidFill>
              <a:srgbClr val="800000"/>
            </a:solidFill>
            <a:round/>
            <a:headEnd/>
            <a:tailEnd/>
          </a:ln>
        </p:spPr>
        <p:txBody>
          <a:bodyPr vert="horz" wrap="square" lIns="0" tIns="0" rIns="0" bIns="0" numCol="1" rtlCol="0" anchor="ctr" anchorCtr="0" compatLnSpc="1">
            <a:prstTxWarp prst="textNoShape">
              <a:avLst/>
            </a:prstTxWarp>
          </a:bodyPr>
          <a:lstStyle>
            <a:defPPr>
              <a:defRPr lang="en-US"/>
            </a:defPPr>
            <a:lvl1pPr algn="ctr" rtl="0" fontAlgn="base">
              <a:spcBef>
                <a:spcPct val="0"/>
              </a:spcBef>
              <a:spcAft>
                <a:spcPct val="0"/>
              </a:spcAft>
              <a:defRPr sz="18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rgbClr val="800000"/>
                </a:solidFill>
              </a:rPr>
              <a:t>7</a:t>
            </a:r>
          </a:p>
        </p:txBody>
      </p:sp>
    </p:spTree>
    <p:extLst>
      <p:ext uri="{BB962C8B-B14F-4D97-AF65-F5344CB8AC3E}">
        <p14:creationId xmlns:p14="http://schemas.microsoft.com/office/powerpoint/2010/main" val="10346499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458200" cy="1143000"/>
          </a:xfrm>
        </p:spPr>
        <p:txBody>
          <a:bodyPr>
            <a:normAutofit/>
          </a:bodyPr>
          <a:lstStyle/>
          <a:p>
            <a:r>
              <a:rPr lang="en-US" sz="3200" b="1" dirty="0">
                <a:solidFill>
                  <a:srgbClr val="800000"/>
                </a:solidFill>
                <a:effectLst>
                  <a:outerShdw blurRad="38100" dist="38100" dir="2700000" algn="tl">
                    <a:srgbClr val="000000">
                      <a:alpha val="43137"/>
                    </a:srgbClr>
                  </a:outerShdw>
                </a:effectLst>
              </a:rPr>
              <a:t>% First Time, Full Time Students Who Take Developmental </a:t>
            </a:r>
            <a:r>
              <a:rPr lang="en-US" sz="3200" b="1" dirty="0" smtClean="0">
                <a:solidFill>
                  <a:srgbClr val="800000"/>
                </a:solidFill>
                <a:effectLst>
                  <a:outerShdw blurRad="38100" dist="38100" dir="2700000" algn="tl">
                    <a:srgbClr val="000000">
                      <a:alpha val="43137"/>
                    </a:srgbClr>
                  </a:outerShdw>
                </a:effectLst>
              </a:rPr>
              <a:t>Courses in Massachusetts</a:t>
            </a:r>
            <a:endParaRPr lang="en-US" sz="3200" b="1" dirty="0">
              <a:solidFill>
                <a:srgbClr val="800000"/>
              </a:solidFill>
              <a:effectLst>
                <a:outerShdw blurRad="38100" dist="38100" dir="2700000" algn="tl">
                  <a:srgbClr val="000000">
                    <a:alpha val="43137"/>
                  </a:srgbClr>
                </a:outerShdw>
              </a:effectLst>
            </a:endParaRPr>
          </a:p>
        </p:txBody>
      </p:sp>
      <p:sp>
        <p:nvSpPr>
          <p:cNvPr id="7171" name="Rectangle 3"/>
          <p:cNvSpPr>
            <a:spLocks noGrp="1" noChangeArrowheads="1"/>
          </p:cNvSpPr>
          <p:nvPr>
            <p:ph type="body" idx="1"/>
          </p:nvPr>
        </p:nvSpPr>
        <p:spPr/>
        <p:txBody>
          <a:bodyPr/>
          <a:lstStyle/>
          <a:p>
            <a:r>
              <a:rPr lang="en-US" dirty="0"/>
              <a:t>Community Colleges: </a:t>
            </a:r>
            <a:r>
              <a:rPr lang="en-US" dirty="0" smtClean="0"/>
              <a:t>65%</a:t>
            </a:r>
            <a:endParaRPr lang="en-US" dirty="0"/>
          </a:p>
          <a:p>
            <a:r>
              <a:rPr lang="en-US" dirty="0"/>
              <a:t>State </a:t>
            </a:r>
            <a:r>
              <a:rPr lang="en-US" dirty="0" smtClean="0"/>
              <a:t>Universities: </a:t>
            </a:r>
            <a:r>
              <a:rPr lang="en-US" dirty="0"/>
              <a:t>22%</a:t>
            </a:r>
          </a:p>
          <a:p>
            <a:r>
              <a:rPr lang="en-US" dirty="0"/>
              <a:t>University of Massachusetts: 8%</a:t>
            </a:r>
          </a:p>
          <a:p>
            <a:pPr algn="ctr">
              <a:buFont typeface="Wingdings" pitchFamily="2" charset="2"/>
              <a:buNone/>
            </a:pPr>
            <a:endParaRPr lang="en-US" sz="2800" dirty="0"/>
          </a:p>
          <a:p>
            <a:pPr algn="ctr">
              <a:buFont typeface="Wingdings" pitchFamily="2" charset="2"/>
              <a:buNone/>
            </a:pPr>
            <a:r>
              <a:rPr lang="en-US" sz="2800" b="1" u="sng" dirty="0"/>
              <a:t>Reasons for low ACCUPLACER Passing Rates:</a:t>
            </a:r>
          </a:p>
          <a:p>
            <a:r>
              <a:rPr lang="en-US" sz="2400" dirty="0"/>
              <a:t>Lack of correlation between ACCUPLACER and </a:t>
            </a:r>
            <a:r>
              <a:rPr lang="en-US" sz="2400" dirty="0" smtClean="0"/>
              <a:t>MCAS or GED </a:t>
            </a:r>
            <a:endParaRPr lang="en-US" sz="2400" dirty="0"/>
          </a:p>
          <a:p>
            <a:r>
              <a:rPr lang="en-US" sz="2400" dirty="0"/>
              <a:t>Lack of correlation between high school </a:t>
            </a:r>
            <a:r>
              <a:rPr lang="en-US" sz="2400" dirty="0" smtClean="0"/>
              <a:t>/ABE curricula </a:t>
            </a:r>
            <a:r>
              <a:rPr lang="en-US" sz="2400" dirty="0"/>
              <a:t>and </a:t>
            </a:r>
            <a:r>
              <a:rPr lang="en-US" sz="2400" dirty="0" smtClean="0"/>
              <a:t>ACCUPLACER</a:t>
            </a:r>
          </a:p>
          <a:p>
            <a:r>
              <a:rPr lang="en-US" sz="2400" dirty="0" smtClean="0"/>
              <a:t>Students are unfamiliar with the computer adaptive test format</a:t>
            </a:r>
            <a:endParaRPr lang="en-US" sz="2400" dirty="0"/>
          </a:p>
          <a:p>
            <a:pPr>
              <a:buFont typeface="Wingdings" pitchFamily="2" charset="2"/>
              <a:buNone/>
            </a:pPr>
            <a:endParaRPr lang="en-US" sz="2400" dirty="0"/>
          </a:p>
          <a:p>
            <a:pPr>
              <a:buFont typeface="Wingdings" pitchFamily="2" charset="2"/>
              <a:buNone/>
            </a:pPr>
            <a:endParaRPr lang="en-US" dirty="0"/>
          </a:p>
        </p:txBody>
      </p:sp>
      <p:sp>
        <p:nvSpPr>
          <p:cNvPr id="6" name="Slide Number Placeholder 5"/>
          <p:cNvSpPr txBox="1">
            <a:spLocks/>
          </p:cNvSpPr>
          <p:nvPr/>
        </p:nvSpPr>
        <p:spPr bwMode="auto">
          <a:xfrm>
            <a:off x="8523932" y="6248401"/>
            <a:ext cx="549275" cy="396875"/>
          </a:xfrm>
          <a:prstGeom prst="bracketPair">
            <a:avLst>
              <a:gd name="adj" fmla="val 17949"/>
            </a:avLst>
          </a:prstGeom>
          <a:noFill/>
          <a:ln w="19050">
            <a:solidFill>
              <a:srgbClr val="800000"/>
            </a:solidFill>
            <a:round/>
            <a:headEnd/>
            <a:tailEnd/>
          </a:ln>
        </p:spPr>
        <p:txBody>
          <a:bodyPr vert="horz" wrap="square" lIns="0" tIns="0" rIns="0" bIns="0" numCol="1" rtlCol="0" anchor="ctr" anchorCtr="0" compatLnSpc="1">
            <a:prstTxWarp prst="textNoShape">
              <a:avLst/>
            </a:prstTxWarp>
          </a:bodyPr>
          <a:lstStyle>
            <a:defPPr>
              <a:defRPr lang="en-US"/>
            </a:defPPr>
            <a:lvl1pPr algn="ctr" rtl="0" fontAlgn="base">
              <a:spcBef>
                <a:spcPct val="0"/>
              </a:spcBef>
              <a:spcAft>
                <a:spcPct val="0"/>
              </a:spcAft>
              <a:defRPr sz="18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rgbClr val="800000"/>
                </a:solidFill>
              </a:rPr>
              <a:t>8</a:t>
            </a:r>
          </a:p>
        </p:txBody>
      </p:sp>
    </p:spTree>
    <p:extLst>
      <p:ext uri="{BB962C8B-B14F-4D97-AF65-F5344CB8AC3E}">
        <p14:creationId xmlns:p14="http://schemas.microsoft.com/office/powerpoint/2010/main" val="8112004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bwMode="auto">
          <a:xfrm>
            <a:off x="688182" y="1363001"/>
            <a:ext cx="7669213" cy="5057775"/>
          </a:xfrm>
          <a:prstGeom prst="ellipse">
            <a:avLst/>
          </a:prstGeom>
          <a:solidFill>
            <a:schemeClr val="bg1">
              <a:lumMod val="85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bwMode="auto">
          <a:xfrm>
            <a:off x="152400" y="1860018"/>
            <a:ext cx="2136775" cy="1773238"/>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effectLst>
                  <a:outerShdw blurRad="38100" dist="38100" dir="2700000" algn="tl">
                    <a:srgbClr val="000000">
                      <a:alpha val="43137"/>
                    </a:srgbClr>
                  </a:outerShdw>
                </a:effectLst>
              </a:rPr>
              <a:t>A</a:t>
            </a:r>
            <a:r>
              <a:rPr lang="en-US" sz="3200" b="1" dirty="0">
                <a:solidFill>
                  <a:schemeClr val="bg1"/>
                </a:solidFill>
                <a:effectLst>
                  <a:outerShdw blurRad="38100" dist="38100" dir="2700000" algn="tl">
                    <a:srgbClr val="000000">
                      <a:alpha val="43137"/>
                    </a:srgbClr>
                  </a:outerShdw>
                </a:effectLst>
              </a:rPr>
              <a:t>ssess</a:t>
            </a:r>
            <a:endParaRPr lang="en-US" sz="2800" b="1" dirty="0">
              <a:solidFill>
                <a:schemeClr val="bg1"/>
              </a:solidFill>
              <a:effectLst>
                <a:outerShdw blurRad="38100" dist="38100" dir="2700000" algn="tl">
                  <a:srgbClr val="000000">
                    <a:alpha val="43137"/>
                  </a:srgbClr>
                </a:outerShdw>
              </a:effectLst>
            </a:endParaRPr>
          </a:p>
        </p:txBody>
      </p:sp>
      <p:sp>
        <p:nvSpPr>
          <p:cNvPr id="184365" name="Text Box 45"/>
          <p:cNvSpPr txBox="1">
            <a:spLocks noChangeArrowheads="1"/>
          </p:cNvSpPr>
          <p:nvPr/>
        </p:nvSpPr>
        <p:spPr bwMode="auto">
          <a:xfrm>
            <a:off x="1859349" y="228600"/>
            <a:ext cx="5559427" cy="923330"/>
          </a:xfrm>
          <a:prstGeom prst="rect">
            <a:avLst/>
          </a:prstGeom>
          <a:noFill/>
          <a:ln>
            <a:noFill/>
          </a:ln>
          <a:effectLst/>
          <a:extLst/>
        </p:spPr>
        <p:txBody>
          <a:bodyPr wrap="square">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5400" b="1" spc="300" dirty="0" smtClean="0">
                <a:solidFill>
                  <a:srgbClr val="C00000"/>
                </a:solidFill>
                <a:effectLst>
                  <a:outerShdw blurRad="38100" dist="38100" dir="2700000" algn="tl">
                    <a:srgbClr val="C0C0C0"/>
                  </a:outerShdw>
                </a:effectLst>
              </a:rPr>
              <a:t>AIM</a:t>
            </a:r>
            <a:r>
              <a:rPr lang="en-US" sz="4400" b="1" spc="-150" dirty="0" smtClean="0">
                <a:solidFill>
                  <a:srgbClr val="C00000"/>
                </a:solidFill>
                <a:effectLst>
                  <a:outerShdw blurRad="38100" dist="38100" dir="2700000" algn="tl">
                    <a:srgbClr val="C0C0C0"/>
                  </a:outerShdw>
                </a:effectLst>
              </a:rPr>
              <a:t> </a:t>
            </a:r>
            <a:r>
              <a:rPr lang="en-US" sz="4400" b="1" spc="-150" dirty="0">
                <a:solidFill>
                  <a:srgbClr val="C00000"/>
                </a:solidFill>
              </a:rPr>
              <a:t>f</a:t>
            </a:r>
            <a:r>
              <a:rPr lang="en-US" sz="4400" b="1" spc="-150" dirty="0" smtClean="0">
                <a:solidFill>
                  <a:srgbClr val="C00000"/>
                </a:solidFill>
              </a:rPr>
              <a:t>or Success </a:t>
            </a:r>
            <a:endParaRPr lang="en-US" sz="3600" b="1" spc="-150" dirty="0">
              <a:solidFill>
                <a:srgbClr val="C00000"/>
              </a:solidFill>
            </a:endParaRPr>
          </a:p>
        </p:txBody>
      </p:sp>
      <p:sp>
        <p:nvSpPr>
          <p:cNvPr id="19461" name="Line 41"/>
          <p:cNvSpPr>
            <a:spLocks noChangeShapeType="1"/>
          </p:cNvSpPr>
          <p:nvPr/>
        </p:nvSpPr>
        <p:spPr bwMode="auto">
          <a:xfrm flipV="1">
            <a:off x="7388296" y="1891147"/>
            <a:ext cx="0" cy="456767"/>
          </a:xfrm>
          <a:prstGeom prst="line">
            <a:avLst/>
          </a:prstGeom>
          <a:noFill/>
          <a:ln w="12700">
            <a:solidFill>
              <a:schemeClr val="folHlink"/>
            </a:solidFill>
            <a:round/>
            <a:headEnd/>
            <a:tailEnd/>
          </a:ln>
        </p:spPr>
        <p:txBody>
          <a:bodyPr/>
          <a:lstStyle/>
          <a:p>
            <a:endParaRPr lang="en-US"/>
          </a:p>
        </p:txBody>
      </p:sp>
      <p:sp>
        <p:nvSpPr>
          <p:cNvPr id="19463" name="Line 43"/>
          <p:cNvSpPr>
            <a:spLocks noChangeShapeType="1"/>
          </p:cNvSpPr>
          <p:nvPr/>
        </p:nvSpPr>
        <p:spPr bwMode="auto">
          <a:xfrm>
            <a:off x="4507548" y="1467776"/>
            <a:ext cx="0" cy="381000"/>
          </a:xfrm>
          <a:prstGeom prst="line">
            <a:avLst/>
          </a:prstGeom>
          <a:ln>
            <a:headEnd/>
            <a:tailEnd type="triangle" w="lg" len="lg"/>
          </a:ln>
          <a:effectLst/>
        </p:spPr>
        <p:style>
          <a:lnRef idx="3">
            <a:schemeClr val="accent3"/>
          </a:lnRef>
          <a:fillRef idx="0">
            <a:schemeClr val="accent3"/>
          </a:fillRef>
          <a:effectRef idx="2">
            <a:schemeClr val="accent3"/>
          </a:effectRef>
          <a:fontRef idx="minor">
            <a:schemeClr val="tx1"/>
          </a:fontRef>
        </p:style>
        <p:txBody>
          <a:bodyPr/>
          <a:lstStyle/>
          <a:p>
            <a:endParaRPr lang="en-US"/>
          </a:p>
        </p:txBody>
      </p:sp>
      <p:sp>
        <p:nvSpPr>
          <p:cNvPr id="30" name="Line 41"/>
          <p:cNvSpPr>
            <a:spLocks noChangeShapeType="1"/>
          </p:cNvSpPr>
          <p:nvPr/>
        </p:nvSpPr>
        <p:spPr bwMode="auto">
          <a:xfrm flipH="1" flipV="1">
            <a:off x="4487704" y="1459798"/>
            <a:ext cx="3139459" cy="10502"/>
          </a:xfrm>
          <a:prstGeom prst="line">
            <a:avLst/>
          </a:prstGeom>
          <a:ln>
            <a:headEnd/>
            <a:tailEnd/>
          </a:ln>
          <a:effectLst/>
        </p:spPr>
        <p:style>
          <a:lnRef idx="3">
            <a:schemeClr val="accent3"/>
          </a:lnRef>
          <a:fillRef idx="0">
            <a:schemeClr val="accent3"/>
          </a:fillRef>
          <a:effectRef idx="2">
            <a:schemeClr val="accent3"/>
          </a:effectRef>
          <a:fontRef idx="minor">
            <a:schemeClr val="tx1"/>
          </a:fontRef>
        </p:style>
        <p:txBody>
          <a:bodyPr/>
          <a:lstStyle/>
          <a:p>
            <a:endParaRPr lang="en-US"/>
          </a:p>
        </p:txBody>
      </p:sp>
      <p:sp>
        <p:nvSpPr>
          <p:cNvPr id="9" name="Oval 8"/>
          <p:cNvSpPr/>
          <p:nvPr/>
        </p:nvSpPr>
        <p:spPr>
          <a:xfrm>
            <a:off x="3352802" y="1860019"/>
            <a:ext cx="2209799" cy="184898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150" dirty="0" smtClean="0">
                <a:solidFill>
                  <a:schemeClr val="tx1"/>
                </a:solidFill>
              </a:rPr>
              <a:t>I</a:t>
            </a:r>
            <a:r>
              <a:rPr lang="en-US" sz="3200" b="1" spc="-150" dirty="0" smtClean="0">
                <a:solidFill>
                  <a:schemeClr val="tx1"/>
                </a:solidFill>
              </a:rPr>
              <a:t>nstruct</a:t>
            </a:r>
            <a:endParaRPr lang="en-US" sz="2800" spc="-150" dirty="0">
              <a:solidFill>
                <a:schemeClr val="tx1"/>
              </a:solidFill>
            </a:endParaRPr>
          </a:p>
        </p:txBody>
      </p:sp>
      <p:cxnSp>
        <p:nvCxnSpPr>
          <p:cNvPr id="11" name="Straight Connector 10"/>
          <p:cNvCxnSpPr/>
          <p:nvPr/>
        </p:nvCxnSpPr>
        <p:spPr>
          <a:xfrm>
            <a:off x="7639299" y="1470301"/>
            <a:ext cx="0" cy="389717"/>
          </a:xfrm>
          <a:prstGeom prst="line">
            <a:avLst/>
          </a:prstGeom>
        </p:spPr>
        <p:style>
          <a:lnRef idx="3">
            <a:schemeClr val="accent3"/>
          </a:lnRef>
          <a:fillRef idx="0">
            <a:schemeClr val="accent3"/>
          </a:fillRef>
          <a:effectRef idx="2">
            <a:schemeClr val="accent3"/>
          </a:effectRef>
          <a:fontRef idx="minor">
            <a:schemeClr val="tx1"/>
          </a:fontRef>
        </p:style>
      </p:cxnSp>
      <p:sp>
        <p:nvSpPr>
          <p:cNvPr id="12" name="Right Arrow 11"/>
          <p:cNvSpPr/>
          <p:nvPr/>
        </p:nvSpPr>
        <p:spPr>
          <a:xfrm>
            <a:off x="2416057" y="2443329"/>
            <a:ext cx="860545" cy="682363"/>
          </a:xfrm>
          <a:prstGeom prst="rightArrow">
            <a:avLst>
              <a:gd name="adj1" fmla="val 36599"/>
              <a:gd name="adj2" fmla="val 5223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5638801" y="2443329"/>
            <a:ext cx="961380" cy="682363"/>
          </a:xfrm>
          <a:prstGeom prst="rightArrow">
            <a:avLst>
              <a:gd name="adj1" fmla="val 41066"/>
              <a:gd name="adj2"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7744277">
            <a:off x="6085294" y="3838663"/>
            <a:ext cx="1310606" cy="536033"/>
          </a:xfrm>
          <a:prstGeom prst="rightArrow">
            <a:avLst>
              <a:gd name="adj1" fmla="val 51557"/>
              <a:gd name="adj2"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616736" y="1860018"/>
            <a:ext cx="2298664" cy="17732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150" dirty="0" smtClean="0">
                <a:solidFill>
                  <a:schemeClr val="bg1"/>
                </a:solidFill>
                <a:effectLst>
                  <a:outerShdw blurRad="38100" dist="38100" dir="2700000" algn="tl">
                    <a:srgbClr val="000000">
                      <a:alpha val="43137"/>
                    </a:srgbClr>
                  </a:outerShdw>
                </a:effectLst>
              </a:rPr>
              <a:t>M</a:t>
            </a:r>
            <a:r>
              <a:rPr lang="en-US" sz="3200" b="1" spc="-150" dirty="0" smtClean="0">
                <a:solidFill>
                  <a:schemeClr val="bg1"/>
                </a:solidFill>
                <a:effectLst>
                  <a:outerShdw blurRad="38100" dist="38100" dir="2700000" algn="tl">
                    <a:srgbClr val="000000">
                      <a:alpha val="43137"/>
                    </a:srgbClr>
                  </a:outerShdw>
                </a:effectLst>
              </a:rPr>
              <a:t>easure</a:t>
            </a:r>
            <a:endParaRPr lang="en-US" sz="2800" spc="-150" dirty="0">
              <a:solidFill>
                <a:schemeClr val="bg1"/>
              </a:solidFill>
              <a:effectLst>
                <a:outerShdw blurRad="38100" dist="38100" dir="2700000" algn="tl">
                  <a:srgbClr val="000000">
                    <a:alpha val="43137"/>
                  </a:srgbClr>
                </a:outerShdw>
              </a:effectLst>
            </a:endParaRPr>
          </a:p>
        </p:txBody>
      </p:sp>
      <p:pic>
        <p:nvPicPr>
          <p:cNvPr id="1036" name="Picture 12" descr="C:\Users\Reception\AppData\Local\Microsoft\Windows\Temporary Internet Files\Content.IE5\PGMYE8QB\MC9002907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8959" y="4653658"/>
            <a:ext cx="3366083" cy="1979826"/>
          </a:xfrm>
          <a:prstGeom prst="rect">
            <a:avLst/>
          </a:prstGeom>
          <a:solidFill>
            <a:schemeClr val="accent3">
              <a:lumMod val="50000"/>
            </a:schemeClr>
          </a:solidFill>
        </p:spPr>
      </p:pic>
    </p:spTree>
    <p:extLst>
      <p:ext uri="{BB962C8B-B14F-4D97-AF65-F5344CB8AC3E}">
        <p14:creationId xmlns:p14="http://schemas.microsoft.com/office/powerpoint/2010/main" val="5148140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6">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C000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7630</TotalTime>
  <Words>2382</Words>
  <Application>Microsoft Office PowerPoint</Application>
  <PresentationFormat>On-screen Show (4:3)</PresentationFormat>
  <Paragraphs>615</Paragraphs>
  <Slides>30</Slides>
  <Notes>22</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Adjacency</vt:lpstr>
      <vt:lpstr>Office Theme</vt:lpstr>
      <vt:lpstr>PowerPoint Presentation</vt:lpstr>
      <vt:lpstr>What is JFYNetWorks?</vt:lpstr>
      <vt:lpstr>Dr. Dana West, Principal</vt:lpstr>
      <vt:lpstr>What is the ACCUPLACER?</vt:lpstr>
      <vt:lpstr>Placements vs. Diagnostics</vt:lpstr>
      <vt:lpstr> How is the ACCUPLACER used in Massachusetts? </vt:lpstr>
      <vt:lpstr>What are Developmental Courses?</vt:lpstr>
      <vt:lpstr>% First Time, Full Time Students Who Take Developmental Courses in Massachusetts</vt:lpstr>
      <vt:lpstr>PowerPoint Presentation</vt:lpstr>
      <vt:lpstr>JFYNet ACCUPLACER Readiness</vt:lpstr>
      <vt:lpstr>ACCUPLACER Placement Report</vt:lpstr>
      <vt:lpstr>ACCUPLACER Diagnostic Report</vt:lpstr>
      <vt:lpstr>PowerPoint Presentation</vt:lpstr>
      <vt:lpstr>JFY class and individual student report</vt:lpstr>
      <vt:lpstr>JFYNet Progress through developmental   levels</vt:lpstr>
      <vt:lpstr>PowerPoint Presentation</vt:lpstr>
      <vt:lpstr>Instructional products: Pearson </vt:lpstr>
      <vt:lpstr>PowerPoint Presentation</vt:lpstr>
      <vt:lpstr>PowerPoint Presentation</vt:lpstr>
      <vt:lpstr>Arithmetic Course: Domain 1 </vt:lpstr>
      <vt:lpstr>Onsite Support</vt:lpstr>
      <vt:lpstr>PowerPoint Presentation</vt:lpstr>
      <vt:lpstr>PowerPoint Presentation</vt:lpstr>
      <vt:lpstr>PowerPoint Presentation</vt:lpstr>
      <vt:lpstr>Brighton High School  ACCUPLACER Readiness Program Summary SY 2012 - 2013</vt:lpstr>
      <vt:lpstr>JFYNet Accuplacer Prep Cambridge Rindge &amp; Latin School Accuplacer Boot Camp  June, 2013</vt:lpstr>
      <vt:lpstr>Credit Score LHS, MCC team up to give local grads jump on college</vt:lpstr>
      <vt:lpstr>JFYNet Pathways to College at Lowell High School Summer Boot Camp 2013 continued</vt:lpstr>
      <vt:lpstr>JFYNet Accuplacer Prep  Essex Agricultural &amp; Technical High School</vt:lpstr>
      <vt:lpstr>PowerPoint Presentation</vt:lpstr>
    </vt:vector>
  </TitlesOfParts>
  <Company>JFYNetworks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ACCUPLACER PREPARATION</dc:title>
  <dc:creator>Authorized User</dc:creator>
  <cp:lastModifiedBy>Gary Kaplan</cp:lastModifiedBy>
  <cp:revision>245</cp:revision>
  <cp:lastPrinted>2014-04-03T21:54:34Z</cp:lastPrinted>
  <dcterms:created xsi:type="dcterms:W3CDTF">2011-01-05T18:44:45Z</dcterms:created>
  <dcterms:modified xsi:type="dcterms:W3CDTF">2014-04-03T22:06:59Z</dcterms:modified>
</cp:coreProperties>
</file>