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70" r:id="rId2"/>
    <p:sldId id="271" r:id="rId3"/>
    <p:sldId id="274" r:id="rId4"/>
    <p:sldId id="264" r:id="rId5"/>
    <p:sldId id="265" r:id="rId6"/>
    <p:sldId id="266" r:id="rId7"/>
    <p:sldId id="267" r:id="rId8"/>
    <p:sldId id="276" r:id="rId9"/>
    <p:sldId id="277" r:id="rId10"/>
    <p:sldId id="273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charset="0"/>
              </a:endParaRPr>
            </a:p>
          </p:txBody>
        </p:sp>
        <p:sp>
          <p:nvSpPr>
            <p:cNvPr id="4198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charset="0"/>
              </a:endParaRPr>
            </a:p>
          </p:txBody>
        </p:sp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31279481-F32E-074C-AD0D-41B1EBF519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D0CC-70FA-CE4D-BA04-ED559B41D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96D4E-2AB5-D148-8E69-01335D88F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4AD37-C7F0-CB4C-93BB-27A24846A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C8A47-C02C-C24B-8E63-F54A2ACB7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7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88DD9-2722-FC49-ADD4-42C435A04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CB09A-A760-2045-8393-7721ED6F6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C813C-E4F0-4540-AFA7-D17ED0A6A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50A62-57B9-9B4A-997E-7AF8A8BE3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66DBA-F146-464D-9230-4AA864694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7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6EDDC-4E4F-3446-B339-4089DA027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6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096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096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6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6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7A98E4C2-A643-D944-ACC7-7A6C95A55C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86oakwood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16002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Calibri"/>
                <a:cs typeface="Calibri"/>
              </a:rPr>
              <a:t>CRITICAL THINKING, DATA ANALYSIS AND SCIENCE </a:t>
            </a:r>
            <a:r>
              <a:rPr lang="en-US" sz="2400" dirty="0">
                <a:solidFill>
                  <a:schemeClr val="tx1"/>
                </a:solidFill>
              </a:rPr>
              <a:t>			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</a:t>
            </a:r>
            <a:endParaRPr lang="en-US" sz="2400" dirty="0">
              <a:solidFill>
                <a:srgbClr val="003366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8378825" cy="44196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 smtClean="0"/>
          </a:p>
          <a:p>
            <a:pPr>
              <a:buFont typeface="Wingdings" charset="0"/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b="1" dirty="0" smtClean="0">
                <a:latin typeface="Calibri"/>
                <a:cs typeface="Calibri"/>
              </a:rPr>
              <a:t>	     </a:t>
            </a:r>
            <a:r>
              <a:rPr lang="en-US" b="1" i="1" dirty="0" smtClean="0">
                <a:latin typeface="Calibri"/>
                <a:cs typeface="Calibri"/>
              </a:rPr>
              <a:t>THE </a:t>
            </a:r>
            <a:r>
              <a:rPr lang="en-US" b="1" i="1" dirty="0">
                <a:latin typeface="Calibri"/>
                <a:cs typeface="Calibri"/>
              </a:rPr>
              <a:t>LIFE SCIENCE STRAND OF THE </a:t>
            </a:r>
            <a:endParaRPr lang="en-US" b="1" i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b="1" i="1" dirty="0">
                <a:latin typeface="Calibri"/>
                <a:cs typeface="Calibri"/>
              </a:rPr>
              <a:t>	</a:t>
            </a:r>
            <a:r>
              <a:rPr lang="en-US" b="1" i="1" dirty="0" smtClean="0">
                <a:latin typeface="Calibri"/>
                <a:cs typeface="Calibri"/>
              </a:rPr>
              <a:t>         NEW SCIENCE FRAMEWORK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         </a:t>
            </a:r>
            <a:r>
              <a:rPr lang="en-US" sz="2400" i="1" dirty="0"/>
              <a:t> </a:t>
            </a:r>
            <a:r>
              <a:rPr lang="en-US" sz="2400" i="1" dirty="0" smtClean="0"/>
              <a:t>       </a:t>
            </a:r>
            <a:r>
              <a:rPr lang="en-US" sz="2000" i="1" dirty="0" smtClean="0"/>
              <a:t>Michele </a:t>
            </a:r>
            <a:r>
              <a:rPr lang="en-US" sz="2000" i="1" dirty="0"/>
              <a:t>Bahr, </a:t>
            </a:r>
            <a:r>
              <a:rPr lang="en-US" sz="2000" i="1" dirty="0" err="1"/>
              <a:t>Aliza</a:t>
            </a:r>
            <a:r>
              <a:rPr lang="en-US" sz="2000" i="1" dirty="0"/>
              <a:t> Ansell, Lenore </a:t>
            </a:r>
            <a:r>
              <a:rPr lang="en-US" sz="2000" i="1" dirty="0" err="1"/>
              <a:t>Balliro</a:t>
            </a:r>
            <a:endParaRPr lang="en-US" sz="2000" i="1" dirty="0"/>
          </a:p>
          <a:p>
            <a:pPr marL="2286000" lvl="5" indent="0">
              <a:buNone/>
            </a:pPr>
            <a:r>
              <a:rPr lang="en-US" sz="2000" i="1" dirty="0" smtClean="0"/>
              <a:t>          </a:t>
            </a:r>
          </a:p>
          <a:p>
            <a:pPr marL="2286000" lvl="5" indent="0">
              <a:buNone/>
            </a:pPr>
            <a:r>
              <a:rPr lang="en-US" sz="2000" b="1" dirty="0" smtClean="0"/>
              <a:t>         NETWORK</a:t>
            </a:r>
          </a:p>
          <a:p>
            <a:pPr marL="2286000" lvl="5" indent="0">
              <a:buNone/>
            </a:pPr>
            <a:r>
              <a:rPr lang="en-US" sz="2400" b="1" dirty="0" smtClean="0"/>
              <a:t>        </a:t>
            </a:r>
            <a:r>
              <a:rPr lang="en-US" b="1" dirty="0" smtClean="0"/>
              <a:t>April 2014</a:t>
            </a:r>
            <a:endParaRPr lang="en-US" b="1" dirty="0"/>
          </a:p>
          <a:p>
            <a:pPr marL="0" indent="0">
              <a:buNone/>
            </a:pPr>
            <a:r>
              <a:rPr lang="en-US" sz="2400" dirty="0" smtClean="0"/>
              <a:t>            </a:t>
            </a:r>
            <a:r>
              <a:rPr lang="en-US" sz="2400" i="1" dirty="0" smtClean="0"/>
              <a:t>        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275" y="2590800"/>
            <a:ext cx="8305800" cy="3419475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emphasis in science on conclusions drawn from evidence aligns </a:t>
            </a:r>
            <a:r>
              <a:rPr lang="en-US" sz="2400" dirty="0" smtClean="0"/>
              <a:t> </a:t>
            </a:r>
            <a:r>
              <a:rPr lang="en-US" sz="2400" dirty="0"/>
              <a:t>with the shifts in the ELA </a:t>
            </a:r>
            <a:r>
              <a:rPr lang="en-US" sz="2400" dirty="0" smtClean="0"/>
              <a:t>Standards;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emphasis on representing data in different ways and in interpreting charts, graphs, and tables </a:t>
            </a:r>
            <a:r>
              <a:rPr lang="en-US" sz="2400" dirty="0" smtClean="0"/>
              <a:t>aligns </a:t>
            </a:r>
            <a:r>
              <a:rPr lang="en-US" sz="2400" dirty="0" smtClean="0"/>
              <a:t>with the </a:t>
            </a:r>
            <a:r>
              <a:rPr lang="en-US" sz="2400" dirty="0"/>
              <a:t>Math Standards: develop </a:t>
            </a:r>
            <a:r>
              <a:rPr lang="en-US" sz="2400" dirty="0" smtClean="0"/>
              <a:t>conceptual understanding</a:t>
            </a:r>
            <a:r>
              <a:rPr lang="en-US" sz="2400" dirty="0"/>
              <a:t>;</a:t>
            </a:r>
            <a:r>
              <a:rPr lang="en-US" sz="2400" dirty="0" smtClean="0"/>
              <a:t> procedural </a:t>
            </a:r>
            <a:r>
              <a:rPr lang="en-US" sz="2400" dirty="0"/>
              <a:t>f</a:t>
            </a:r>
            <a:r>
              <a:rPr lang="en-US" sz="2400" dirty="0" smtClean="0"/>
              <a:t>luency</a:t>
            </a:r>
            <a:r>
              <a:rPr lang="en-US" sz="2400" dirty="0"/>
              <a:t>, and </a:t>
            </a:r>
            <a:r>
              <a:rPr lang="en-US" sz="2400" dirty="0" smtClean="0"/>
              <a:t>application </a:t>
            </a:r>
            <a:r>
              <a:rPr lang="en-US" sz="2400" dirty="0"/>
              <a:t>in equal </a:t>
            </a:r>
            <a:r>
              <a:rPr lang="en-US" sz="2400" dirty="0" smtClean="0"/>
              <a:t>measure</a:t>
            </a:r>
          </a:p>
          <a:p>
            <a:pPr>
              <a:buFont typeface="Wingdings" charset="2"/>
              <a:buChar char="v"/>
            </a:pPr>
            <a:r>
              <a:rPr lang="en-US" sz="2400" dirty="0"/>
              <a:t>Science-specific vocabulary will be </a:t>
            </a:r>
            <a:r>
              <a:rPr lang="en-US" sz="2400" dirty="0" smtClean="0"/>
              <a:t>important;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Practice test questions focus on understanding  experimental procedures and interpreting results.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 typeface="Wingdings" charset="0"/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What about </a:t>
            </a:r>
            <a:r>
              <a:rPr lang="en-US" dirty="0" err="1" smtClean="0"/>
              <a:t>HiSET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378700" cy="32861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FUTURE WORK ON THE </a:t>
            </a:r>
            <a:r>
              <a:rPr lang="en-US" sz="2400" dirty="0" smtClean="0">
                <a:solidFill>
                  <a:schemeClr val="tx1"/>
                </a:solidFill>
              </a:rPr>
              <a:t>SCIENCE </a:t>
            </a:r>
            <a:r>
              <a:rPr lang="en-US" sz="2400" dirty="0">
                <a:solidFill>
                  <a:schemeClr val="tx1"/>
                </a:solidFill>
              </a:rPr>
              <a:t>FRAMEWORK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34194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2400" dirty="0" smtClean="0"/>
              <a:t>Two additional Professional development workshops will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be held in the West and Southeast regions </a:t>
            </a:r>
            <a:r>
              <a:rPr lang="en-US" sz="2400" smtClean="0"/>
              <a:t>in </a:t>
            </a:r>
            <a:r>
              <a:rPr lang="en-US" sz="2400" smtClean="0"/>
              <a:t>May</a:t>
            </a:r>
            <a:endParaRPr lang="en-US" sz="24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200" dirty="0" smtClean="0"/>
          </a:p>
          <a:p>
            <a:pPr>
              <a:spcBef>
                <a:spcPct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2400" dirty="0" smtClean="0"/>
              <a:t>2014-2015  Develop curricula that will Integrate </a:t>
            </a:r>
            <a:r>
              <a:rPr lang="en-US" sz="2400" dirty="0"/>
              <a:t>the Life Science </a:t>
            </a:r>
            <a:r>
              <a:rPr lang="en-US" sz="2400" dirty="0" smtClean="0"/>
              <a:t>Strand with</a:t>
            </a:r>
            <a:r>
              <a:rPr lang="en-US" sz="2400" dirty="0"/>
              <a:t> </a:t>
            </a:r>
            <a:r>
              <a:rPr lang="en-US" sz="2400" dirty="0" smtClean="0"/>
              <a:t>the Career and College Readiness Standards for Math </a:t>
            </a:r>
            <a:r>
              <a:rPr lang="en-US" sz="2400" dirty="0"/>
              <a:t>and Numeracy, Language </a:t>
            </a:r>
            <a:r>
              <a:rPr lang="en-US" sz="2400" dirty="0" smtClean="0"/>
              <a:t>Arts </a:t>
            </a:r>
            <a:r>
              <a:rPr lang="en-US" sz="2400" dirty="0"/>
              <a:t>and </a:t>
            </a:r>
            <a:r>
              <a:rPr lang="en-US" sz="2400" dirty="0" smtClean="0"/>
              <a:t>ESOL classes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charset="2"/>
              <a:buChar char="v"/>
            </a:pPr>
            <a:endParaRPr lang="en-US" sz="1200" dirty="0"/>
          </a:p>
          <a:p>
            <a:pPr>
              <a:spcBef>
                <a:spcPct val="0"/>
              </a:spcBef>
              <a:spcAft>
                <a:spcPts val="0"/>
              </a:spcAft>
              <a:buFont typeface="Wingdings" charset="2"/>
              <a:buChar char="v"/>
            </a:pPr>
            <a:r>
              <a:rPr lang="en-US" sz="2400" dirty="0" smtClean="0"/>
              <a:t>Ultimately, develop a complete science framework </a:t>
            </a:r>
            <a:r>
              <a:rPr lang="en-US" sz="2400" dirty="0"/>
              <a:t>with input from </a:t>
            </a:r>
            <a:r>
              <a:rPr lang="en-US" sz="2400" dirty="0" smtClean="0"/>
              <a:t>practitioners</a:t>
            </a:r>
          </a:p>
          <a:p>
            <a:pPr>
              <a:spcBef>
                <a:spcPct val="0"/>
              </a:spcBef>
              <a:spcAft>
                <a:spcPts val="0"/>
              </a:spcAft>
              <a:buFont typeface="Wingdings" charset="2"/>
              <a:buChar char="v"/>
            </a:pPr>
            <a:endParaRPr lang="en-US" sz="2400" dirty="0"/>
          </a:p>
          <a:p>
            <a:pPr>
              <a:spcBef>
                <a:spcPct val="0"/>
              </a:spcBef>
              <a:spcAft>
                <a:spcPct val="20000"/>
              </a:spcAft>
              <a:buFont typeface="Wingdings" charset="0"/>
              <a:buNone/>
            </a:pPr>
            <a:r>
              <a:rPr lang="en-US" sz="2400" dirty="0" smtClean="0"/>
              <a:t>Michele Bahr      </a:t>
            </a:r>
            <a:r>
              <a:rPr lang="en-US" sz="2400" dirty="0" smtClean="0">
                <a:hlinkClick r:id="rId2"/>
              </a:rPr>
              <a:t>86oakwood@gmail.com</a:t>
            </a:r>
            <a:endParaRPr lang="en-US" sz="2400" dirty="0" smtClean="0"/>
          </a:p>
          <a:p>
            <a:pPr>
              <a:spcBef>
                <a:spcPct val="0"/>
              </a:spcBef>
              <a:spcAft>
                <a:spcPct val="20000"/>
              </a:spcAft>
              <a:buFont typeface="Wingdings" charset="0"/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50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8305800" cy="3419475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dirty="0"/>
              <a:t>Appropriate for the ABE </a:t>
            </a:r>
            <a:r>
              <a:rPr lang="en-US" sz="2400" dirty="0" smtClean="0"/>
              <a:t>classroom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Practitioner-friendly</a:t>
            </a:r>
            <a:endParaRPr lang="en-US" sz="2400" dirty="0"/>
          </a:p>
          <a:p>
            <a:pPr marL="0">
              <a:spcBef>
                <a:spcPts val="0"/>
              </a:spcBef>
              <a:buFont typeface="Wingdings" charset="2"/>
              <a:buChar char="v"/>
            </a:pPr>
            <a:r>
              <a:rPr lang="en-US" sz="2400" dirty="0" smtClean="0"/>
              <a:t>Drawn from 30 years of science education research by</a:t>
            </a:r>
          </a:p>
          <a:p>
            <a:pPr marL="0">
              <a:spcBef>
                <a:spcPts val="0"/>
              </a:spcBef>
              <a:buFont typeface="Wingdings" charset="0"/>
              <a:buNone/>
            </a:pPr>
            <a:r>
              <a:rPr lang="en-US" sz="2400" dirty="0" smtClean="0"/>
              <a:t>the </a:t>
            </a:r>
            <a:r>
              <a:rPr lang="en-US" sz="2400" dirty="0"/>
              <a:t>National Research </a:t>
            </a:r>
            <a:r>
              <a:rPr lang="en-US" sz="2400" dirty="0" smtClean="0"/>
              <a:t>Council, beginning with Science for All Americans in 1989 and culminating in the Next Generation Science Standards, 2013 </a:t>
            </a:r>
            <a:endParaRPr lang="en-US" sz="2400" dirty="0"/>
          </a:p>
          <a:p>
            <a:pPr marL="0">
              <a:spcBef>
                <a:spcPts val="0"/>
              </a:spcBef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1749" name="Picture 5" descr="IMG_5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7244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IMG_5215can I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IMG_5225can I 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Life Science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1219200"/>
            <a:ext cx="7378700" cy="32861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LIFE </a:t>
            </a:r>
            <a:r>
              <a:rPr lang="en-US" sz="2400" dirty="0">
                <a:solidFill>
                  <a:schemeClr val="tx1"/>
                </a:solidFill>
              </a:rPr>
              <a:t>SCIENCE </a:t>
            </a:r>
            <a:r>
              <a:rPr lang="en-US" sz="2400" dirty="0" smtClean="0">
                <a:solidFill>
                  <a:schemeClr val="tx1"/>
                </a:solidFill>
              </a:rPr>
              <a:t>STANDARD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8305800" cy="37242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i="1" dirty="0" smtClean="0">
                <a:solidFill>
                  <a:srgbClr val="3C773C"/>
                </a:solidFill>
              </a:rPr>
              <a:t>CELL BIOLOGY</a:t>
            </a:r>
            <a:endParaRPr lang="en-US" sz="2000" b="1" i="1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b="1" i="1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i="1" dirty="0" smtClean="0"/>
              <a:t>Questions</a:t>
            </a:r>
            <a:endParaRPr lang="en-US" sz="2400" i="1" dirty="0"/>
          </a:p>
          <a:p>
            <a:pPr>
              <a:lnSpc>
                <a:spcPct val="80000"/>
              </a:lnSpc>
              <a:buSzTx/>
              <a:buFont typeface="Wingdings" charset="0"/>
              <a:buChar char="Ø"/>
            </a:pPr>
            <a:r>
              <a:rPr lang="en-US" sz="2400" b="1" dirty="0"/>
              <a:t>  </a:t>
            </a:r>
            <a:r>
              <a:rPr lang="en-US" sz="2400" b="1" dirty="0" smtClean="0"/>
              <a:t>What </a:t>
            </a:r>
            <a:r>
              <a:rPr lang="en-US" sz="2400" b="1" dirty="0"/>
              <a:t>is a cell?</a:t>
            </a:r>
          </a:p>
          <a:p>
            <a:pPr>
              <a:lnSpc>
                <a:spcPct val="80000"/>
              </a:lnSpc>
              <a:buSzTx/>
              <a:buFont typeface="Wingdings" charset="0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How do cells get and use what they </a:t>
            </a:r>
            <a:endParaRPr lang="en-US" sz="2400" b="1" dirty="0" smtClean="0"/>
          </a:p>
          <a:p>
            <a:pPr marL="0" indent="0">
              <a:lnSpc>
                <a:spcPct val="80000"/>
              </a:lnSpc>
              <a:buSzTx/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need </a:t>
            </a:r>
            <a:r>
              <a:rPr lang="en-US" sz="2400" b="1" dirty="0"/>
              <a:t>to live </a:t>
            </a:r>
            <a:r>
              <a:rPr lang="en-US" sz="2400" b="1" dirty="0" smtClean="0"/>
              <a:t>and </a:t>
            </a:r>
            <a:r>
              <a:rPr lang="en-US" sz="2400" b="1" dirty="0"/>
              <a:t>grow?</a:t>
            </a:r>
          </a:p>
          <a:p>
            <a:pPr>
              <a:lnSpc>
                <a:spcPct val="80000"/>
              </a:lnSpc>
              <a:buSzTx/>
              <a:buFont typeface="Wingdings" charset="0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 How </a:t>
            </a:r>
            <a:r>
              <a:rPr lang="en-US" sz="2400" b="1" dirty="0"/>
              <a:t>do cells divide?</a:t>
            </a:r>
          </a:p>
          <a:p>
            <a:pPr>
              <a:lnSpc>
                <a:spcPct val="80000"/>
              </a:lnSpc>
              <a:buSzTx/>
              <a:buFont typeface="Wingdings" charset="0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 What </a:t>
            </a:r>
            <a:r>
              <a:rPr lang="en-US" sz="2400" b="1" dirty="0"/>
              <a:t>is the role of cells in </a:t>
            </a:r>
            <a:endParaRPr lang="en-US" sz="2400" b="1" dirty="0" smtClean="0"/>
          </a:p>
          <a:p>
            <a:pPr marL="0" indent="0">
              <a:lnSpc>
                <a:spcPct val="80000"/>
              </a:lnSpc>
              <a:buSzTx/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sexual </a:t>
            </a:r>
            <a:r>
              <a:rPr lang="en-US" sz="2400" b="1" dirty="0"/>
              <a:t>reproduction?</a:t>
            </a:r>
          </a:p>
          <a:p>
            <a:pPr>
              <a:lnSpc>
                <a:spcPct val="80000"/>
              </a:lnSpc>
              <a:buSzTx/>
              <a:buFont typeface="Wingdings" charset="0"/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35847" name="Picture 7" descr="plant-cel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938338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467600" cy="114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LIFE SCIENCE STANDARD 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8153400" cy="37242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 i="1" dirty="0" smtClean="0">
                <a:solidFill>
                  <a:srgbClr val="3C773C"/>
                </a:solidFill>
              </a:rPr>
              <a:t> </a:t>
            </a:r>
            <a:r>
              <a:rPr lang="en-US" sz="3200" b="1" i="1" dirty="0" smtClean="0">
                <a:solidFill>
                  <a:srgbClr val="3C773C"/>
                </a:solidFill>
              </a:rPr>
              <a:t>Genetics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b="1" i="1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i="1" dirty="0" smtClean="0"/>
              <a:t>Questions</a:t>
            </a:r>
            <a:endParaRPr lang="en-US" sz="2400" b="1" i="1" dirty="0"/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400" b="1" dirty="0"/>
              <a:t>How are parents and offspring alike?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How </a:t>
            </a:r>
            <a:r>
              <a:rPr lang="en-US" sz="2400" b="1" dirty="0"/>
              <a:t>are the characteristics of one generation </a:t>
            </a:r>
            <a:r>
              <a:rPr lang="en-US" sz="2400" b="1" dirty="0" smtClean="0"/>
              <a:t>of 	organisms </a:t>
            </a:r>
            <a:r>
              <a:rPr lang="en-US" sz="2400" b="1" dirty="0"/>
              <a:t>related to </a:t>
            </a:r>
            <a:r>
              <a:rPr lang="en-US" sz="2400" b="1" dirty="0" smtClean="0"/>
              <a:t>the </a:t>
            </a:r>
            <a:r>
              <a:rPr lang="en-US" sz="2400" b="1" dirty="0" smtClean="0"/>
              <a:t>previous </a:t>
            </a:r>
            <a:r>
              <a:rPr lang="en-US" sz="2400" b="1" dirty="0" smtClean="0"/>
              <a:t>generation</a:t>
            </a:r>
            <a:r>
              <a:rPr lang="en-US" sz="2400" b="1" dirty="0"/>
              <a:t>?   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Why </a:t>
            </a:r>
            <a:r>
              <a:rPr lang="en-US" sz="2400" b="1" dirty="0"/>
              <a:t>do individuals of the same species vary in how </a:t>
            </a:r>
            <a:r>
              <a:rPr lang="en-US" sz="2400" b="1" dirty="0" smtClean="0"/>
              <a:t>	they </a:t>
            </a:r>
            <a:r>
              <a:rPr lang="en-US" sz="2400" b="1" dirty="0"/>
              <a:t>look </a:t>
            </a:r>
            <a:r>
              <a:rPr lang="en-US" sz="2400" b="1" dirty="0" smtClean="0"/>
              <a:t>and function</a:t>
            </a:r>
            <a:r>
              <a:rPr lang="en-US" sz="2400" b="1" dirty="0"/>
              <a:t>?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0"/>
              <a:buNone/>
            </a:pPr>
            <a:endParaRPr lang="en-US" sz="1800" b="1" dirty="0"/>
          </a:p>
        </p:txBody>
      </p:sp>
      <p:pic>
        <p:nvPicPr>
          <p:cNvPr id="24580" name="Picture 4" descr="dn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5146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2445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4648200" cy="114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LIFE SCIENCE STANDARD 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667000"/>
            <a:ext cx="8153400" cy="37242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b="1" i="1" dirty="0" smtClean="0">
                <a:solidFill>
                  <a:srgbClr val="3C773C"/>
                </a:solidFill>
              </a:rPr>
              <a:t>Anatomy</a:t>
            </a:r>
            <a:r>
              <a:rPr lang="en-US" i="1" dirty="0" smtClean="0">
                <a:solidFill>
                  <a:srgbClr val="3C773C"/>
                </a:solidFill>
              </a:rPr>
              <a:t> </a:t>
            </a:r>
            <a:r>
              <a:rPr lang="en-US" i="1" dirty="0">
                <a:solidFill>
                  <a:srgbClr val="3C773C"/>
                </a:solidFill>
              </a:rPr>
              <a:t>and </a:t>
            </a:r>
            <a:r>
              <a:rPr lang="en-US" b="1" i="1" dirty="0">
                <a:solidFill>
                  <a:srgbClr val="3C773C"/>
                </a:solidFill>
              </a:rPr>
              <a:t>Physiology</a:t>
            </a:r>
            <a:r>
              <a:rPr lang="en-US" sz="2000" i="1" dirty="0"/>
              <a:t> </a:t>
            </a:r>
            <a:r>
              <a:rPr lang="en-US" sz="2000" i="1" dirty="0" smtClean="0"/>
              <a:t> </a:t>
            </a:r>
            <a:endParaRPr lang="en-US" sz="2000" i="1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	</a:t>
            </a:r>
            <a:endParaRPr lang="en-US" sz="2000" i="1" dirty="0" smtClean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b="1" i="1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i="1" dirty="0" smtClean="0"/>
              <a:t>Questions: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2400" b="1" dirty="0" smtClean="0"/>
              <a:t> How </a:t>
            </a:r>
            <a:r>
              <a:rPr lang="en-US" sz="2400" b="1" dirty="0"/>
              <a:t>are organ systems formed?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What </a:t>
            </a:r>
            <a:r>
              <a:rPr lang="en-US" sz="2400" b="1" dirty="0"/>
              <a:t>systems make up the body of an animal?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How </a:t>
            </a:r>
            <a:r>
              <a:rPr lang="en-US" sz="2400" b="1" dirty="0"/>
              <a:t>do the systems of a body work together?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n-US" sz="1800" b="1" dirty="0"/>
          </a:p>
        </p:txBody>
      </p:sp>
      <p:pic>
        <p:nvPicPr>
          <p:cNvPr id="25604" name="Picture 4" descr="hum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3581400" y="457200"/>
            <a:ext cx="670560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LIFE </a:t>
            </a:r>
            <a:r>
              <a:rPr lang="en-US" sz="2400" dirty="0">
                <a:solidFill>
                  <a:schemeClr val="tx1"/>
                </a:solidFill>
              </a:rPr>
              <a:t>SCIENCE STANDARD </a:t>
            </a:r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8305800" cy="37242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Ecology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dirty="0" smtClean="0"/>
              <a:t>Questions: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2400" b="1" dirty="0" smtClean="0"/>
              <a:t>What </a:t>
            </a:r>
            <a:r>
              <a:rPr lang="en-US" sz="2400" b="1" dirty="0"/>
              <a:t>are the components of an ecosystem?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2400" b="1" dirty="0" smtClean="0"/>
              <a:t>What </a:t>
            </a:r>
            <a:r>
              <a:rPr lang="en-US" sz="2400" b="1" dirty="0"/>
              <a:t>are the interactions between living things and </a:t>
            </a:r>
            <a:r>
              <a:rPr lang="en-US" sz="2400" b="1" dirty="0" smtClean="0"/>
              <a:t>	the non</a:t>
            </a:r>
            <a:r>
              <a:rPr lang="en-US" sz="2400" b="1" dirty="0"/>
              <a:t>-living parts of an ecosystem?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How </a:t>
            </a:r>
            <a:r>
              <a:rPr lang="en-US" sz="2400" b="1" dirty="0"/>
              <a:t>do scientists use observation and </a:t>
            </a:r>
            <a:r>
              <a:rPr lang="en-US" sz="2400" b="1" dirty="0" smtClean="0"/>
              <a:t>	experimentation </a:t>
            </a:r>
            <a:r>
              <a:rPr lang="en-US" sz="2400" b="1" dirty="0"/>
              <a:t>to </a:t>
            </a:r>
            <a:r>
              <a:rPr lang="en-US" sz="2400" b="1" dirty="0" smtClean="0"/>
              <a:t>study ecosystems</a:t>
            </a:r>
            <a:r>
              <a:rPr lang="en-US" sz="2400" b="1" dirty="0"/>
              <a:t>?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 dirty="0"/>
          </a:p>
        </p:txBody>
      </p:sp>
      <p:pic>
        <p:nvPicPr>
          <p:cNvPr id="26628" name="Picture 4" descr="ec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0670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1203325" y="457200"/>
            <a:ext cx="792480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LIFE </a:t>
            </a:r>
            <a:r>
              <a:rPr lang="en-US" sz="2400" dirty="0">
                <a:solidFill>
                  <a:schemeClr val="tx1"/>
                </a:solidFill>
              </a:rPr>
              <a:t>SCIENCE STANDARD </a:t>
            </a:r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8305800" cy="3724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EVOLUTION and</a:t>
            </a: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BIODIVERSITY</a:t>
            </a:r>
          </a:p>
          <a:p>
            <a:pPr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i="1" dirty="0" smtClean="0"/>
              <a:t>Questions: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n-US" sz="2400" b="1" dirty="0" smtClean="0"/>
              <a:t>How </a:t>
            </a:r>
            <a:r>
              <a:rPr lang="en-US" sz="2400" b="1" dirty="0"/>
              <a:t>have organisms changed over time? 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n-US" sz="2400" b="1" dirty="0"/>
              <a:t>How does the fossil record provide evidence of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dirty="0"/>
              <a:t>		different life forms at different periods of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dirty="0"/>
              <a:t>		geological history?   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en-US" sz="2400" b="1" dirty="0"/>
              <a:t>What is biodiversity</a:t>
            </a:r>
            <a:r>
              <a:rPr lang="en-US" sz="1800" b="1" dirty="0"/>
              <a:t>?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 dirty="0"/>
          </a:p>
        </p:txBody>
      </p:sp>
      <p:pic>
        <p:nvPicPr>
          <p:cNvPr id="27652" name="Picture 4" descr="fossi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14600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1447800"/>
            <a:ext cx="7378700" cy="32861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LIFE SCIENCE </a:t>
            </a:r>
            <a:r>
              <a:rPr lang="en-US" sz="2400" dirty="0" smtClean="0">
                <a:solidFill>
                  <a:schemeClr val="tx1"/>
                </a:solidFill>
              </a:rPr>
              <a:t>standards can be introduced from multiple entry points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8839200" cy="4038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 dirty="0"/>
              <a:t>                                 </a:t>
            </a:r>
            <a:r>
              <a:rPr lang="en-US" sz="2000" b="1" i="1" dirty="0">
                <a:solidFill>
                  <a:srgbClr val="3C773C"/>
                </a:solidFill>
              </a:rPr>
              <a:t> </a:t>
            </a:r>
            <a:r>
              <a:rPr lang="en-US" sz="2400" b="1" i="1" dirty="0">
                <a:solidFill>
                  <a:srgbClr val="3C773C"/>
                </a:solidFill>
              </a:rPr>
              <a:t>ANATOMY AND PHYSIOLOGY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 b="1" i="1" dirty="0">
              <a:solidFill>
                <a:srgbClr val="3C773C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 dirty="0"/>
              <a:t>          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i="1" dirty="0">
                <a:solidFill>
                  <a:srgbClr val="3C773C"/>
                </a:solidFill>
              </a:rPr>
              <a:t>CELL BIOLOGY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b="1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 dirty="0"/>
              <a:t>             </a:t>
            </a:r>
            <a:r>
              <a:rPr lang="en-US" sz="2400" b="1" i="1" dirty="0">
                <a:solidFill>
                  <a:srgbClr val="3C773C"/>
                </a:solidFill>
              </a:rPr>
              <a:t>ECOLOGY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 dirty="0"/>
              <a:t>                                           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 dirty="0"/>
              <a:t>                                    </a:t>
            </a:r>
            <a:r>
              <a:rPr lang="en-US" sz="2400" b="1" i="1" dirty="0">
                <a:solidFill>
                  <a:srgbClr val="3C773C"/>
                </a:solidFill>
              </a:rPr>
              <a:t>EVOLUTION AND BIODIVERSITY</a:t>
            </a:r>
            <a:r>
              <a:rPr lang="en-US" sz="2000" dirty="0">
                <a:solidFill>
                  <a:srgbClr val="3C773C"/>
                </a:solidFill>
              </a:rPr>
              <a:t/>
            </a:r>
            <a:br>
              <a:rPr lang="en-US" sz="2000" dirty="0">
                <a:solidFill>
                  <a:srgbClr val="3C773C"/>
                </a:solidFill>
              </a:rPr>
            </a:br>
            <a:endParaRPr lang="en-US" sz="2000" dirty="0">
              <a:solidFill>
                <a:srgbClr val="3C773C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400" dirty="0"/>
              <a:t/>
            </a:r>
            <a:br>
              <a:rPr lang="en-US" sz="400" dirty="0"/>
            </a:br>
            <a:endParaRPr lang="en-US" sz="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4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 i="1" dirty="0">
                <a:solidFill>
                  <a:srgbClr val="3C773C"/>
                </a:solidFill>
              </a:rPr>
              <a:t>GENETICS</a:t>
            </a:r>
            <a:endParaRPr lang="en-US" sz="2400" i="1" dirty="0">
              <a:solidFill>
                <a:srgbClr val="3C773C"/>
              </a:solidFill>
            </a:endParaRPr>
          </a:p>
          <a:p>
            <a:pPr>
              <a:lnSpc>
                <a:spcPct val="80000"/>
              </a:lnSpc>
            </a:pPr>
            <a:endParaRPr lang="en-US" sz="400" dirty="0"/>
          </a:p>
          <a:p>
            <a:pPr>
              <a:lnSpc>
                <a:spcPct val="80000"/>
              </a:lnSpc>
            </a:pPr>
            <a:endParaRPr lang="en-US" sz="400" dirty="0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2514600" y="5257800"/>
            <a:ext cx="990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3581400" y="44958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2286000" y="2895600"/>
            <a:ext cx="990600" cy="609600"/>
          </a:xfrm>
          <a:prstGeom prst="line">
            <a:avLst/>
          </a:prstGeom>
          <a:noFill/>
          <a:ln w="50800" cmpd="sng">
            <a:solidFill>
              <a:schemeClr val="accent4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2133600" y="4724400"/>
            <a:ext cx="228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524000" y="4038600"/>
            <a:ext cx="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3505200" y="3124200"/>
            <a:ext cx="1447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943600" y="3124200"/>
            <a:ext cx="228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5" grpId="0" animBg="1"/>
      <p:bldP spid="32776" grpId="0" animBg="1"/>
      <p:bldP spid="32777" grpId="0" animBg="1"/>
      <p:bldP spid="3277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5791200" cy="914400"/>
          </a:xfrm>
          <a:prstGeom prst="roundRect">
            <a:avLst>
              <a:gd name="adj" fmla="val 38169"/>
            </a:avLst>
          </a:prstGeo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LIFE SCIENCE </a:t>
            </a:r>
            <a:r>
              <a:rPr lang="en-US" sz="2400" dirty="0" smtClean="0">
                <a:solidFill>
                  <a:schemeClr val="tx1"/>
                </a:solidFill>
              </a:rPr>
              <a:t>standards have been designed for all levels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450849"/>
              </p:ext>
            </p:extLst>
          </p:nvPr>
        </p:nvGraphicFramePr>
        <p:xfrm>
          <a:off x="304800" y="889000"/>
          <a:ext cx="8686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8940800" imgH="6908800" progId="Word.Document.12">
                  <p:embed/>
                </p:oleObj>
              </mc:Choice>
              <mc:Fallback>
                <p:oleObj name="Document" r:id="rId3" imgW="8940800" imgH="6908800" progId="Word.Documen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889000"/>
                        <a:ext cx="86868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8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1340</TotalTime>
  <Words>312</Words>
  <Application>Microsoft Macintosh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Capsules</vt:lpstr>
      <vt:lpstr>Document</vt:lpstr>
      <vt:lpstr>    CRITICAL THINKING, DATA ANALYSIS AND SCIENCE                                    </vt:lpstr>
      <vt:lpstr>Updating Life Science</vt:lpstr>
      <vt:lpstr> LIFE SCIENCE STANDARD 1</vt:lpstr>
      <vt:lpstr>                      LIFE SCIENCE STANDARD 2 </vt:lpstr>
      <vt:lpstr> LIFE SCIENCE STANDARD 3</vt:lpstr>
      <vt:lpstr>LIFE SCIENCE STANDARD 4</vt:lpstr>
      <vt:lpstr>LIFE SCIENCE STANDARD 5</vt:lpstr>
      <vt:lpstr>The LIFE SCIENCE standards can be introduced from multiple entry points</vt:lpstr>
      <vt:lpstr>The LIFE SCIENCE standards have been designed for all levels </vt:lpstr>
      <vt:lpstr>              What about HiSET?</vt:lpstr>
      <vt:lpstr>FUTURE WORK ON THE SCIENCE FRAMEWORK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chele</dc:creator>
  <cp:lastModifiedBy>frank</cp:lastModifiedBy>
  <cp:revision>52</cp:revision>
  <dcterms:created xsi:type="dcterms:W3CDTF">2012-03-18T22:20:39Z</dcterms:created>
  <dcterms:modified xsi:type="dcterms:W3CDTF">2014-03-26T01:02:06Z</dcterms:modified>
</cp:coreProperties>
</file>